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30" r:id="rId11"/>
    <p:sldId id="324" r:id="rId12"/>
    <p:sldId id="325" r:id="rId13"/>
    <p:sldId id="265" r:id="rId14"/>
    <p:sldId id="266" r:id="rId15"/>
    <p:sldId id="267" r:id="rId16"/>
    <p:sldId id="281" r:id="rId17"/>
    <p:sldId id="269" r:id="rId18"/>
    <p:sldId id="273" r:id="rId19"/>
    <p:sldId id="275" r:id="rId20"/>
    <p:sldId id="278" r:id="rId21"/>
    <p:sldId id="291" r:id="rId22"/>
    <p:sldId id="290" r:id="rId23"/>
    <p:sldId id="276" r:id="rId24"/>
    <p:sldId id="277" r:id="rId25"/>
    <p:sldId id="283" r:id="rId26"/>
    <p:sldId id="287" r:id="rId27"/>
    <p:sldId id="302" r:id="rId28"/>
    <p:sldId id="289" r:id="rId29"/>
    <p:sldId id="312" r:id="rId30"/>
    <p:sldId id="292" r:id="rId31"/>
    <p:sldId id="293" r:id="rId32"/>
    <p:sldId id="294" r:id="rId33"/>
    <p:sldId id="295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296" r:id="rId42"/>
    <p:sldId id="297" r:id="rId43"/>
    <p:sldId id="298" r:id="rId44"/>
    <p:sldId id="299" r:id="rId45"/>
    <p:sldId id="376" r:id="rId46"/>
    <p:sldId id="377" r:id="rId47"/>
    <p:sldId id="378" r:id="rId48"/>
    <p:sldId id="379" r:id="rId49"/>
    <p:sldId id="305" r:id="rId50"/>
    <p:sldId id="342" r:id="rId51"/>
    <p:sldId id="341" r:id="rId52"/>
    <p:sldId id="306" r:id="rId53"/>
    <p:sldId id="318" r:id="rId54"/>
    <p:sldId id="307" r:id="rId55"/>
    <p:sldId id="308" r:id="rId56"/>
    <p:sldId id="309" r:id="rId57"/>
    <p:sldId id="319" r:id="rId58"/>
    <p:sldId id="310" r:id="rId59"/>
    <p:sldId id="321" r:id="rId60"/>
    <p:sldId id="320" r:id="rId61"/>
    <p:sldId id="311" r:id="rId62"/>
    <p:sldId id="322" r:id="rId63"/>
    <p:sldId id="323" r:id="rId64"/>
    <p:sldId id="313" r:id="rId65"/>
    <p:sldId id="329" r:id="rId66"/>
    <p:sldId id="338" r:id="rId67"/>
    <p:sldId id="339" r:id="rId68"/>
    <p:sldId id="340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372" r:id="rId79"/>
    <p:sldId id="373" r:id="rId80"/>
    <p:sldId id="380" r:id="rId81"/>
    <p:sldId id="374" r:id="rId82"/>
    <p:sldId id="375" r:id="rId83"/>
    <p:sldId id="316" r:id="rId84"/>
    <p:sldId id="328" r:id="rId85"/>
    <p:sldId id="317" r:id="rId86"/>
    <p:sldId id="288" r:id="rId87"/>
    <p:sldId id="304" r:id="rId88"/>
    <p:sldId id="326" r:id="rId89"/>
    <p:sldId id="303" r:id="rId90"/>
  </p:sldIdLst>
  <p:sldSz cx="9144000" cy="6858000" type="screen4x3"/>
  <p:notesSz cx="6858000" cy="9144000"/>
  <p:embeddedFontLst>
    <p:embeddedFont>
      <p:font typeface="넥슨Lv2고딕 Bold" panose="00000800000000000000" pitchFamily="2" charset="-127"/>
      <p:bold r:id="rId93"/>
    </p:embeddedFont>
    <p:embeddedFont>
      <p:font typeface="넥슨Lv2고딕 Medium" panose="00000600000000000000" pitchFamily="2" charset="-127"/>
      <p:regular r:id="rId94"/>
    </p:embeddedFont>
    <p:embeddedFont>
      <p:font typeface="Calibri Light" panose="020F0302020204030204" pitchFamily="34" charset="0"/>
      <p:regular r:id="rId95"/>
      <p:italic r:id="rId96"/>
    </p:embeddedFont>
    <p:embeddedFont>
      <p:font typeface="Segoe UI Semilight" panose="020B0402040204020203" pitchFamily="34" charset="0"/>
      <p:regular r:id="rId97"/>
      <p:italic r:id="rId98"/>
    </p:embeddedFont>
    <p:embeddedFont>
      <p:font typeface="맑은 고딕" panose="020B0503020000020004" pitchFamily="34" charset="-127"/>
      <p:regular r:id="rId99"/>
      <p:bold r:id="rId100"/>
    </p:embeddedFont>
    <p:embeddedFont>
      <p:font typeface="넥슨Lv2고딕" panose="00000500000000000000" pitchFamily="2" charset="-127"/>
      <p:regular r:id="rId101"/>
    </p:embeddedFon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넥슨Lv1고딕 Bold" panose="00000800000000000000" pitchFamily="2" charset="-127"/>
      <p:bold r:id="rId106"/>
    </p:embeddedFont>
    <p:embeddedFont>
      <p:font typeface="넥슨Lv2고딕 Light" panose="00000300000000000000" pitchFamily="2" charset="-127"/>
      <p:regular r:id="rId10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7ED8"/>
    <a:srgbClr val="FF9C77"/>
    <a:srgbClr val="F8CBAD"/>
    <a:srgbClr val="EC9D62"/>
    <a:srgbClr val="DE737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68" autoAdjust="0"/>
    <p:restoredTop sz="93983" autoAdjust="0"/>
  </p:normalViewPr>
  <p:slideViewPr>
    <p:cSldViewPr snapToGrid="0">
      <p:cViewPr varScale="1">
        <p:scale>
          <a:sx n="129" d="100"/>
          <a:sy n="129" d="100"/>
        </p:scale>
        <p:origin x="4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font" Target="fonts/font1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B7DDE-2F5F-4805-885E-558688B71A19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FFF9E-5780-438C-8C79-A1C7E59300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132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A9858-0D98-4C72-AC8A-DC39F913E07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34347-14C3-44CA-B056-D769AFB73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1842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안녕하세요</a:t>
            </a:r>
            <a:r>
              <a:rPr lang="en-US" altLang="ko-KR" smtClean="0"/>
              <a:t>. A</a:t>
            </a:r>
            <a:r>
              <a:rPr lang="ko-KR" altLang="en-US" smtClean="0"/>
              <a:t>팀 </a:t>
            </a:r>
            <a:r>
              <a:rPr lang="en-US" altLang="ko-KR" smtClean="0"/>
              <a:t>Ezen_Developer</a:t>
            </a:r>
            <a:r>
              <a:rPr lang="ko-KR" altLang="en-US" smtClean="0"/>
              <a:t>팀 발표 시작하도록 하겠습니다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92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여기에서 컨텐츠 테이블을 보면 리뷰수라는 컬럼이 있는데</a:t>
            </a:r>
            <a:r>
              <a:rPr lang="en-US" altLang="ko-KR" smtClean="0"/>
              <a:t>,</a:t>
            </a:r>
          </a:p>
          <a:p>
            <a:r>
              <a:rPr lang="ko-KR" altLang="en-US" smtClean="0"/>
              <a:t>사실 리뷰수는 컬럼을 따로 두지 않고 </a:t>
            </a:r>
            <a:r>
              <a:rPr lang="en-US" altLang="ko-KR" smtClean="0"/>
              <a:t>count </a:t>
            </a:r>
            <a:r>
              <a:rPr lang="ko-KR" altLang="en-US" smtClean="0"/>
              <a:t>함수를 써야하지만</a:t>
            </a:r>
            <a:endParaRPr lang="en-US" altLang="ko-KR" smtClean="0"/>
          </a:p>
          <a:p>
            <a:r>
              <a:rPr lang="ko-KR" altLang="en-US" smtClean="0"/>
              <a:t>트리거를 사용해보기 위해서 추가해본 컬럼입니다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리뷰가 생성되면서 </a:t>
            </a:r>
            <a:r>
              <a:rPr lang="en-US" altLang="ko-KR" smtClean="0"/>
              <a:t>insert </a:t>
            </a:r>
            <a:r>
              <a:rPr lang="ko-KR" altLang="en-US" smtClean="0"/>
              <a:t>명령어가 실행되면 카운트를 증가시키고</a:t>
            </a:r>
            <a:endParaRPr lang="en-US" altLang="ko-KR" smtClean="0"/>
          </a:p>
          <a:p>
            <a:r>
              <a:rPr lang="ko-KR" altLang="en-US" smtClean="0"/>
              <a:t>삭제시 업데이트 명령어가 실행되면 카운트를 감소시키는 트리거를 생성하였습니다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4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클래스 다이어그램입니다</a:t>
            </a:r>
            <a:r>
              <a:rPr lang="en-US" altLang="ko-KR" smtClean="0"/>
              <a:t>. </a:t>
            </a:r>
            <a:r>
              <a:rPr lang="ko-KR" altLang="en-US" smtClean="0"/>
              <a:t>도메인에서 생성된 테이블에 따른 각 </a:t>
            </a:r>
            <a:r>
              <a:rPr lang="en-US" altLang="ko-KR" smtClean="0"/>
              <a:t>VO</a:t>
            </a:r>
            <a:r>
              <a:rPr lang="ko-KR" altLang="en-US" smtClean="0"/>
              <a:t>와 쿼리나 기타 결과물에 따른 </a:t>
            </a:r>
            <a:r>
              <a:rPr lang="en-US" altLang="ko-KR" smtClean="0"/>
              <a:t>DTO,</a:t>
            </a:r>
          </a:p>
          <a:p>
            <a:r>
              <a:rPr lang="ko-KR" altLang="en-US" smtClean="0"/>
              <a:t>페이징에 사용된 크리테리아와 페이지메이커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구글 로그인에 사용된 클래스를 생성하였습니다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943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</a:t>
            </a:r>
            <a:r>
              <a:rPr lang="ko-KR" altLang="en-US" baseline="0" smtClean="0"/>
              <a:t> 각 서비스에서 실행되는 메서드들을 정리한 다이어그램입니다</a:t>
            </a:r>
            <a:r>
              <a:rPr lang="en-US" altLang="ko-KR" baseline="0" smtClean="0"/>
              <a:t>,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916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useCase </a:t>
            </a:r>
            <a:r>
              <a:rPr lang="ko-KR" altLang="en-US" smtClean="0"/>
              <a:t>다이어그램입니다</a:t>
            </a:r>
            <a:r>
              <a:rPr lang="en-US" altLang="ko-KR" smtClean="0"/>
              <a:t>. </a:t>
            </a:r>
            <a:r>
              <a:rPr lang="ko-KR" altLang="en-US" smtClean="0"/>
              <a:t>앞에서 설명드린 요구사항에 따른 유즈케이스를 작성해봤습니다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1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사이트맵입니다</a:t>
            </a:r>
            <a:r>
              <a:rPr lang="en-US" altLang="ko-KR" smtClean="0"/>
              <a:t>. </a:t>
            </a:r>
            <a:r>
              <a:rPr lang="ko-KR" altLang="en-US" smtClean="0"/>
              <a:t>저희 프로젝트의 메뉴들을 간략하게 표현해봤습니다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58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다음으로 </a:t>
            </a:r>
            <a:r>
              <a:rPr lang="en-US" altLang="ko-KR" smtClean="0"/>
              <a:t>UI/UX </a:t>
            </a:r>
            <a:r>
              <a:rPr lang="ko-KR" altLang="en-US" smtClean="0"/>
              <a:t>입니다 이 부분은 뒤에 시연 부분에서 보여드릴 예정이기에 생략하도록 하겠습니다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194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주요 기능입니다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첫번째로 저희 프로젝트에서 다룬 기능으로는 </a:t>
            </a:r>
            <a:r>
              <a:rPr lang="en-US" altLang="ko-KR" smtClean="0"/>
              <a:t>api</a:t>
            </a:r>
            <a:r>
              <a:rPr lang="ko-KR" altLang="en-US" smtClean="0"/>
              <a:t>를 활용한 기능들입니다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각 소셜 로그인을 위한 </a:t>
            </a:r>
            <a:r>
              <a:rPr lang="en-US" altLang="ko-KR" smtClean="0"/>
              <a:t>api</a:t>
            </a:r>
            <a:r>
              <a:rPr lang="ko-KR" altLang="en-US" smtClean="0"/>
              <a:t>와 카카오 </a:t>
            </a:r>
            <a:r>
              <a:rPr lang="en-US" altLang="ko-KR" smtClean="0"/>
              <a:t>map api,</a:t>
            </a:r>
          </a:p>
          <a:p>
            <a:r>
              <a:rPr lang="ko-KR" altLang="en-US" smtClean="0"/>
              <a:t>유튜브의 영상목록을 가져오기위한 구글의 유튜브 </a:t>
            </a:r>
            <a:r>
              <a:rPr lang="en-US" altLang="ko-KR" smtClean="0"/>
              <a:t>api,</a:t>
            </a:r>
          </a:p>
          <a:p>
            <a:r>
              <a:rPr lang="ko-KR" altLang="en-US" smtClean="0"/>
              <a:t>관광정보들을 가져오기위한 관광정보 오픈 </a:t>
            </a:r>
            <a:r>
              <a:rPr lang="en-US" altLang="ko-KR" smtClean="0"/>
              <a:t>api</a:t>
            </a:r>
            <a:r>
              <a:rPr lang="ko-KR" altLang="en-US" smtClean="0"/>
              <a:t>를 사용하였습니다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921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다음은 기타 기술들을 응용한 기능들입니다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로그인과 회원가입에 사용한 </a:t>
            </a:r>
            <a:r>
              <a:rPr lang="en-US" altLang="ko-KR" smtClean="0"/>
              <a:t>spring security,</a:t>
            </a:r>
          </a:p>
          <a:p>
            <a:r>
              <a:rPr lang="ko-KR" altLang="en-US" smtClean="0"/>
              <a:t>쿠키를 사용하여 조회수 중복을 방지하고</a:t>
            </a:r>
            <a:endParaRPr lang="en-US" altLang="ko-KR" smtClean="0"/>
          </a:p>
          <a:p>
            <a:r>
              <a:rPr lang="ko-KR" altLang="en-US" smtClean="0"/>
              <a:t>세션을 이용하여 이메일 인증을 구현하였습니다</a:t>
            </a:r>
            <a:endParaRPr lang="en-US" altLang="ko-KR" smtClean="0"/>
          </a:p>
          <a:p>
            <a:r>
              <a:rPr lang="ko-KR" altLang="en-US" smtClean="0"/>
              <a:t>컨텐츠에서 블로그 정보들을 가져오기위해 스크래핑을 하고</a:t>
            </a:r>
            <a:endParaRPr lang="en-US" altLang="ko-KR" smtClean="0"/>
          </a:p>
          <a:p>
            <a:r>
              <a:rPr lang="ko-KR" altLang="en-US" smtClean="0"/>
              <a:t>크로스 사이트 스크립팅을 방지하고 비속어를 필터링하기위한 필터를 사용하였습니다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667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앞서 말씀드린 것 처럼 프론트앤드 쪽의 기술도 많이 응용하고자 하였습니다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메인페이지를 화려하게 해주기위한 슬라이더와</a:t>
            </a:r>
            <a:endParaRPr lang="en-US" altLang="ko-KR" smtClean="0"/>
          </a:p>
          <a:p>
            <a:r>
              <a:rPr lang="ko-KR" altLang="en-US" smtClean="0"/>
              <a:t>알림창을 좀더 직관적이고 보기좋게 해주기위해 스윗알럿을 사용하고</a:t>
            </a:r>
            <a:endParaRPr lang="en-US" altLang="ko-KR" smtClean="0"/>
          </a:p>
          <a:p>
            <a:r>
              <a:rPr lang="ko-KR" altLang="en-US" smtClean="0"/>
              <a:t>자바스크립트를 충분히 활용하여 유동적인 일정등록을 하고</a:t>
            </a:r>
            <a:endParaRPr lang="en-US" altLang="ko-KR" smtClean="0"/>
          </a:p>
          <a:p>
            <a:r>
              <a:rPr lang="ko-KR" altLang="en-US" smtClean="0"/>
              <a:t>컨텐츠를 등록하면서 편리하고 자유롭게 작성하기 위한 써머노트를 활용하였습니다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이후의 기술설명은 생략하고 이후 시연으로 기술들을 보여드리도록 하겠습니다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다음은 확장 가능성으로 넘어가겠습니다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21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61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발표 순서는 다음과 같이 진행하도록 하겠습니다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저희 피피티가 현재 총 </a:t>
            </a:r>
            <a:r>
              <a:rPr lang="en-US" altLang="ko-KR" smtClean="0"/>
              <a:t>88</a:t>
            </a:r>
            <a:r>
              <a:rPr lang="ko-KR" altLang="en-US" smtClean="0"/>
              <a:t>페이지가 되는데 시간 관계상 발표를 최대한 간략하게 진행해보도록 하겠습니다</a:t>
            </a:r>
            <a:r>
              <a:rPr lang="en-US" altLang="ko-KR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333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6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96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313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20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989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73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33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1675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242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2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저희는 이번 </a:t>
            </a:r>
            <a:r>
              <a:rPr lang="en-US" altLang="ko-KR" smtClean="0"/>
              <a:t>2</a:t>
            </a:r>
            <a:r>
              <a:rPr lang="ko-KR" altLang="en-US" smtClean="0"/>
              <a:t>차 프로젝트도 </a:t>
            </a:r>
            <a:r>
              <a:rPr lang="en-US" altLang="ko-KR" smtClean="0"/>
              <a:t>front</a:t>
            </a:r>
            <a:r>
              <a:rPr lang="ko-KR" altLang="en-US" smtClean="0"/>
              <a:t>와 </a:t>
            </a:r>
            <a:r>
              <a:rPr lang="en-US" altLang="ko-KR" smtClean="0"/>
              <a:t>back</a:t>
            </a:r>
            <a:r>
              <a:rPr lang="ko-KR" altLang="en-US" smtClean="0"/>
              <a:t>을 구분짓지 않고</a:t>
            </a:r>
            <a:r>
              <a:rPr lang="en-US" altLang="ko-KR" smtClean="0"/>
              <a:t>, </a:t>
            </a:r>
            <a:r>
              <a:rPr lang="ko-KR" altLang="en-US" smtClean="0"/>
              <a:t>모두가 풀스택 개발자처럼 각자 파트를 전부 구현하는 식으로 프로젝트를 진행했습니다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저는 프로젝트 매니저로서 컨텐츠쪽과 회원에 관련된 전반적인 기능들을 구현한 문다온이라고 합니다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760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919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863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382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33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02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529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508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6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136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7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 팀이 맡은 프로젝트는 클라우드 및 </a:t>
            </a:r>
            <a:r>
              <a:rPr lang="en-US" altLang="ko-KR" smtClean="0"/>
              <a:t>spring~ </a:t>
            </a:r>
            <a:r>
              <a:rPr lang="ko-KR" altLang="en-US" smtClean="0"/>
              <a:t>입니다 여기에서 저희는 전주지역을 홍보하고자 프로젝트 이름을 이젠전주로 짓게 되었습니다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373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768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2322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956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7080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549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3294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40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422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7142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0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프로젝트 목표로는 전주 관광지를 소개하고</a:t>
            </a:r>
            <a:r>
              <a:rPr lang="en-US" altLang="ko-KR" smtClean="0"/>
              <a:t>, </a:t>
            </a:r>
            <a:r>
              <a:rPr lang="ko-KR" altLang="en-US" smtClean="0"/>
              <a:t>각각의 관광지에 리뷰를 달게 함으로써 관광객들과의 소통이 가능하게 하고</a:t>
            </a:r>
            <a:r>
              <a:rPr lang="en-US" altLang="ko-KR" smtClean="0"/>
              <a:t>,</a:t>
            </a:r>
          </a:p>
          <a:p>
            <a:r>
              <a:rPr lang="ko-KR" altLang="en-US" smtClean="0"/>
              <a:t>자신만의 여행루트를 직접 계획할 수 있도록 하여서 전주지역의 관광을 촉진시키는 것을 목표로 하였습니다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프로젝트를 진행하면서 저희 팀 안에서의 목표는 </a:t>
            </a:r>
            <a:r>
              <a:rPr lang="en-US" altLang="ko-KR" smtClean="0"/>
              <a:t>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2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845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3952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27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31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200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6282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0960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788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732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74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프로젝트 일정입니다</a:t>
            </a:r>
            <a:r>
              <a:rPr lang="en-US" altLang="ko-KR" smtClean="0"/>
              <a:t>. </a:t>
            </a:r>
            <a:r>
              <a:rPr lang="ko-KR" altLang="en-US" smtClean="0"/>
              <a:t>해당 일정들을 지나 현재 프로젝트를 완료하였습니다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7641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1590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9420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0012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516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305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5987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4474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66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0779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776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프로젝트를 진행하면서 사용된 기술들입니다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1</a:t>
            </a:r>
            <a:r>
              <a:rPr lang="ko-KR" altLang="en-US" smtClean="0"/>
              <a:t>차때와 거의 같은 기술을 사용하였는데</a:t>
            </a:r>
            <a:r>
              <a:rPr lang="en-US" altLang="ko-KR" smtClean="0"/>
              <a:t>, </a:t>
            </a:r>
            <a:r>
              <a:rPr lang="ko-KR" altLang="en-US" smtClean="0"/>
              <a:t>이번에는 스프링 툴 슈트를 사용하여 프로그래밍 작업을 진행하였습니다</a:t>
            </a:r>
            <a:r>
              <a:rPr lang="en-US" altLang="ko-KR" smtClean="0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09646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1708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저희가 프로젝트를 진행하면서 짧은 시간이니 만큼 좀더 구현하고싶은 기능들이 있었지만 시간상 구현하지 못한 기능들이 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첫번째는 스프링 시큐리티입니다</a:t>
            </a:r>
            <a:r>
              <a:rPr lang="en-US" altLang="ko-KR" smtClean="0"/>
              <a:t>. </a:t>
            </a:r>
          </a:p>
          <a:p>
            <a:r>
              <a:rPr lang="ko-KR" altLang="en-US" smtClean="0"/>
              <a:t>회원가입과 로그인에 간단한 시큐리티를 사용하긴 했지만 스프링 시큐리티의 더 많은 기능들을 넣고싶었으나</a:t>
            </a:r>
            <a:r>
              <a:rPr lang="en-US" altLang="ko-KR" smtClean="0"/>
              <a:t>, </a:t>
            </a:r>
            <a:r>
              <a:rPr lang="ko-KR" altLang="en-US" smtClean="0"/>
              <a:t>프로젝트가 상당히 많이 구현된 상태에서 적용하기엔 많은 어려움이 있어서 적용시키지 못하였습니다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두번째는 </a:t>
            </a:r>
            <a:r>
              <a:rPr lang="en-US" altLang="ko-KR" smtClean="0"/>
              <a:t>API</a:t>
            </a:r>
            <a:r>
              <a:rPr lang="ko-KR" altLang="en-US" smtClean="0"/>
              <a:t>를 활용한 컨텐츠 글쓰기입니다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컨텐츠를 등록할 때 오픈 </a:t>
            </a:r>
            <a:r>
              <a:rPr lang="en-US" altLang="ko-KR" smtClean="0"/>
              <a:t>api</a:t>
            </a:r>
            <a:r>
              <a:rPr lang="ko-KR" altLang="en-US" smtClean="0"/>
              <a:t>를 활용하여 많은 정보를 쉽게 얻으며 작성할 수 있지 않았을까 생각하게 되었습니다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세번째로 해시태그 활용입니다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현재 해시태그를 등록만 하고 그 이후의 기능은 없는 상태입니다</a:t>
            </a:r>
            <a:r>
              <a:rPr lang="en-US" altLang="ko-KR" smtClean="0"/>
              <a:t>. </a:t>
            </a:r>
            <a:r>
              <a:rPr lang="ko-KR" altLang="en-US" smtClean="0"/>
              <a:t>해시태그를 활용하여 프로젝트 내의 정보들을 활용하거나 검색기능으로 이어지는 것으로 확장할 수 있을 것 같습니다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마지막으로 피신고자 패널티입니다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현재</a:t>
            </a:r>
            <a:r>
              <a:rPr lang="ko-KR" altLang="en-US" baseline="0" smtClean="0"/>
              <a:t> 댓글을 신고하면 관리자가 그 내용을 확인하여 삭제만 하는 상태인데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이후 부정적 댓글을 작성한 사용자에 대해 패널티를 주는것도 확장 가능성에 넣어보았습니다</a:t>
            </a:r>
            <a:r>
              <a:rPr lang="en-US" altLang="ko-KR" baseline="0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2756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이제 프로젝트 시연을 하도록 하겠습니다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5887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이상으로 시연을 마치겠습니다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질문 있으신 분들은 질문해주시길 바랍니다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327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프로젝트 요구사항입니다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기본적인 회원관리 요소들과 게시판 형식을 응용한 컨텐츠와 공지</a:t>
            </a:r>
            <a:r>
              <a:rPr lang="en-US" altLang="ko-KR" smtClean="0"/>
              <a:t>, </a:t>
            </a:r>
          </a:p>
          <a:p>
            <a:r>
              <a:rPr lang="ko-KR" altLang="en-US" smtClean="0"/>
              <a:t>댓글 기능을 응용한 리뷰기능</a:t>
            </a:r>
            <a:r>
              <a:rPr lang="en-US" altLang="ko-KR" smtClean="0"/>
              <a:t>,</a:t>
            </a:r>
          </a:p>
          <a:p>
            <a:r>
              <a:rPr lang="ko-KR" altLang="en-US" smtClean="0"/>
              <a:t>여행일정을 생성하고 조회하는 기능들을 구현했습니다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13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DB </a:t>
            </a:r>
            <a:r>
              <a:rPr lang="ko-KR" altLang="en-US" smtClean="0"/>
              <a:t>설계도입니다</a:t>
            </a:r>
            <a:r>
              <a:rPr lang="en-US" altLang="ko-KR" smtClean="0"/>
              <a:t>. </a:t>
            </a:r>
            <a:r>
              <a:rPr lang="ko-KR" altLang="en-US" smtClean="0"/>
              <a:t>요구사항에 따른 필요한 테이블과 컬럼을 생성하였습니다</a:t>
            </a:r>
            <a:r>
              <a:rPr lang="en-US" altLang="ko-KR" smtClean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34347-14C3-44CA-B056-D769AFB7398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69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A3C2E-4A21-4016-A573-A9C41958886B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31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92E63-D4F2-4033-BC78-DD6AE367CE63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799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C3AB9-EC03-4FDF-99D7-15ADE86F7EF6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84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5B0E-D1B6-4B79-869B-6E601D460F50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1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F57C-B31E-4B57-9F4B-201934DB0675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802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E3E4B-6254-4263-A01E-82AC291E20E3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60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CC151-89F8-4BCC-A57D-247EA68F66E9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79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C0F4-C575-4617-8B49-993141E8C54F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013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94116-892D-4FBB-95B2-B58A1F2C9C90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016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7ECA9-7FD3-479C-B847-86CD0339B3EB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38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B67A9-57A1-43A3-B2FE-DAEA91272D4A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00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454BD-DF5C-4DCF-A5D7-B1D1B870D6A3}" type="datetime1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C6EA6-08D4-4F85-9EEA-5A42AFE251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87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01.tmp"/><Relationship Id="rId4" Type="http://schemas.openxmlformats.org/officeDocument/2006/relationships/image" Target="../media/image100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tm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gif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tmp"/><Relationship Id="rId7" Type="http://schemas.openxmlformats.org/officeDocument/2006/relationships/image" Target="../media/image197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tmp"/><Relationship Id="rId5" Type="http://schemas.openxmlformats.org/officeDocument/2006/relationships/image" Target="../media/image195.tmp"/><Relationship Id="rId4" Type="http://schemas.openxmlformats.org/officeDocument/2006/relationships/image" Target="../media/image194.tm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30:8080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-9525" y="0"/>
            <a:ext cx="5508266" cy="6858000"/>
          </a:xfrm>
          <a:custGeom>
            <a:avLst/>
            <a:gdLst>
              <a:gd name="connsiteX0" fmla="*/ 0 w 5279666"/>
              <a:gd name="connsiteY0" fmla="*/ 0 h 6858000"/>
              <a:gd name="connsiteX1" fmla="*/ 3396864 w 5279666"/>
              <a:gd name="connsiteY1" fmla="*/ 0 h 6858000"/>
              <a:gd name="connsiteX2" fmla="*/ 3449715 w 5279666"/>
              <a:gd name="connsiteY2" fmla="*/ 33427 h 6858000"/>
              <a:gd name="connsiteX3" fmla="*/ 5279666 w 5279666"/>
              <a:gd name="connsiteY3" fmla="*/ 3429001 h 6858000"/>
              <a:gd name="connsiteX4" fmla="*/ 3449715 w 5279666"/>
              <a:gd name="connsiteY4" fmla="*/ 6824575 h 6858000"/>
              <a:gd name="connsiteX5" fmla="*/ 3396867 w 5279666"/>
              <a:gd name="connsiteY5" fmla="*/ 6858000 h 6858000"/>
              <a:gd name="connsiteX6" fmla="*/ 0 w 52796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66" h="6858000">
                <a:moveTo>
                  <a:pt x="0" y="0"/>
                </a:moveTo>
                <a:lnTo>
                  <a:pt x="3396864" y="0"/>
                </a:lnTo>
                <a:lnTo>
                  <a:pt x="3449715" y="33427"/>
                </a:lnTo>
                <a:cubicBezTo>
                  <a:pt x="4553776" y="769315"/>
                  <a:pt x="5279666" y="2015524"/>
                  <a:pt x="5279666" y="3429001"/>
                </a:cubicBezTo>
                <a:cubicBezTo>
                  <a:pt x="5279666" y="4842478"/>
                  <a:pt x="4553776" y="6088688"/>
                  <a:pt x="3449715" y="6824575"/>
                </a:cubicBezTo>
                <a:lnTo>
                  <a:pt x="33968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59582" y="3187363"/>
            <a:ext cx="502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6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Ateam</a:t>
            </a:r>
            <a:r>
              <a:rPr lang="en-US" altLang="ko-KR" spc="6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’s Second Web Project</a:t>
            </a:r>
            <a:endParaRPr lang="ko-KR" altLang="en-US" spc="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4721" y="6391275"/>
            <a:ext cx="611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chemeClr val="bg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Git: https://github.com/ProjectDaon/Ezen_Jeonju_project.git</a:t>
            </a:r>
            <a:endParaRPr lang="ko-KR" altLang="en-US">
              <a:solidFill>
                <a:schemeClr val="bg2">
                  <a:lumMod val="50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0024" y="3889565"/>
            <a:ext cx="189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FF9C77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Ezen_Developer</a:t>
            </a:r>
            <a:endParaRPr lang="ko-KR" altLang="en-US" b="1">
              <a:solidFill>
                <a:srgbClr val="FF9C77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040794" y="2047875"/>
            <a:ext cx="5062413" cy="1015663"/>
            <a:chOff x="1810057" y="2047875"/>
            <a:chExt cx="5062413" cy="1015663"/>
          </a:xfrm>
        </p:grpSpPr>
        <p:sp>
          <p:nvSpPr>
            <p:cNvPr id="8" name="TextBox 7"/>
            <p:cNvSpPr txBox="1"/>
            <p:nvPr/>
          </p:nvSpPr>
          <p:spPr>
            <a:xfrm>
              <a:off x="2271530" y="2047875"/>
              <a:ext cx="46009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30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Ezen_Jeonju</a:t>
              </a:r>
              <a:endParaRPr lang="ko-KR" altLang="en-US" sz="6000" spc="3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810057" y="2415212"/>
              <a:ext cx="280988" cy="280988"/>
            </a:xfrm>
            <a:prstGeom prst="ellipse">
              <a:avLst/>
            </a:prstGeom>
            <a:noFill/>
            <a:ln w="44450">
              <a:solidFill>
                <a:srgbClr val="FF9C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4419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DB </a:t>
            </a:r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설계</a:t>
            </a:r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(ERD)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DataBase  Design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026" name="Picture 2" descr="미리보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23923" r="71363" b="55573"/>
          <a:stretch/>
        </p:blipFill>
        <p:spPr bwMode="auto">
          <a:xfrm>
            <a:off x="2582488" y="799349"/>
            <a:ext cx="3305065" cy="22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923425" y="2059591"/>
            <a:ext cx="1693180" cy="14605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566161" y="3093929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>
                <a:solidFill>
                  <a:srgbClr val="C00000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트리거 사용</a:t>
            </a:r>
            <a:endParaRPr lang="ko-KR" altLang="en-US" sz="1200">
              <a:solidFill>
                <a:srgbClr val="C00000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566161" y="2205641"/>
            <a:ext cx="0" cy="814938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566161" y="3020579"/>
            <a:ext cx="0" cy="51232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222642" y="3642721"/>
            <a:ext cx="6632886" cy="144655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CREATE TRIGGER `ezenjeonju`.`review_count`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AFTER INSERT ON `review`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FOR EACH ROW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begin</a:t>
            </a:r>
          </a:p>
          <a:p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declare </a:t>
            </a:r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in_cidx int</a:t>
            </a:r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;</a:t>
            </a:r>
            <a:endParaRPr lang="ko-KR" altLang="en-US" sz="11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set </a:t>
            </a:r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in_cidx = NEW.cidx</a:t>
            </a:r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;</a:t>
            </a:r>
            <a:endParaRPr lang="ko-KR" altLang="en-US" sz="11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update </a:t>
            </a:r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 set contentsReviewCount = contentsReviewCount+1 where cidx = in_cidx</a:t>
            </a:r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;</a:t>
            </a:r>
            <a:endParaRPr lang="ko-KR" altLang="en-US" sz="11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end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222642" y="5197265"/>
            <a:ext cx="6632886" cy="144655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CREATE TRIGGER `ezenjeonju`.`review_count_minus`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AFTER UPDATE ON `review`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FOR EACH ROW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begin</a:t>
            </a:r>
          </a:p>
          <a:p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declare </a:t>
            </a:r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in_cidx int</a:t>
            </a:r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;</a:t>
            </a:r>
            <a:endParaRPr lang="ko-KR" altLang="en-US" sz="11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set </a:t>
            </a:r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in_cidx = NEW.cidx</a:t>
            </a:r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;</a:t>
            </a:r>
            <a:endParaRPr lang="ko-KR" altLang="en-US" sz="110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r>
              <a:rPr lang="ko-KR" altLang="en-US" sz="1100" smtClean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  update </a:t>
            </a:r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contents set contentsReviewCount = contentsReviewCount-1 where cidx = in_cidx;</a:t>
            </a:r>
          </a:p>
          <a:p>
            <a:r>
              <a:rPr lang="ko-KR" altLang="en-US" sz="110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45862" y="3869959"/>
            <a:ext cx="198360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리뷰테이블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INSERT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명령어 실행 후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04050" y="5440253"/>
            <a:ext cx="205388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리뷰테이블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UPDATE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명령어 실행 후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3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880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클래스 다이어그램</a:t>
            </a:r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(Domain)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Class Diagram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429"/>
          <a:stretch/>
        </p:blipFill>
        <p:spPr>
          <a:xfrm>
            <a:off x="19050" y="1110138"/>
            <a:ext cx="9124950" cy="492876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862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클래스 다이어그램</a:t>
            </a:r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(Service)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Class Diagram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10" y="945595"/>
            <a:ext cx="7829960" cy="5777258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6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519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 Case </a:t>
            </a:r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다이어그램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 Case Diagram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8" y="1294725"/>
            <a:ext cx="7645105" cy="549071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68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사이트맵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722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SiteMap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16" y="2313777"/>
            <a:ext cx="6553768" cy="25239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79923" y="269906"/>
            <a:ext cx="1194558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메인페이지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>
          <a:xfrm>
            <a:off x="2985838" y="755481"/>
            <a:ext cx="3172325" cy="59540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23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4721" y="688354"/>
            <a:ext cx="1194558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관리페이지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09" y="1153474"/>
            <a:ext cx="4293111" cy="234977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08" y="3683016"/>
            <a:ext cx="4293111" cy="249477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213826" y="3195469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 신고목록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5210016" y="3199679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rcRect l="12739" r="13297"/>
          <a:stretch/>
        </p:blipFill>
        <p:spPr>
          <a:xfrm>
            <a:off x="5210016" y="3683016"/>
            <a:ext cx="3142776" cy="289906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4213853" y="6274308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배너등록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210043" y="6278518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9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0799" y="1206198"/>
            <a:ext cx="723275" cy="338554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</a:t>
            </a:r>
            <a:endParaRPr lang="ko-KR" altLang="en-US" sz="160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589" r="4051"/>
          <a:stretch/>
        </p:blipFill>
        <p:spPr>
          <a:xfrm>
            <a:off x="681037" y="1591068"/>
            <a:ext cx="3695700" cy="22644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l="15580" t="18752" r="16594" b="3142"/>
          <a:stretch/>
        </p:blipFill>
        <p:spPr>
          <a:xfrm>
            <a:off x="4792754" y="1591068"/>
            <a:ext cx="3550906" cy="226441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081535" y="1200542"/>
            <a:ext cx="902811" cy="338554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회원가입</a:t>
            </a:r>
            <a:endParaRPr lang="ko-KR" altLang="en-US" sz="160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31440" y="4046816"/>
            <a:ext cx="1281120" cy="338554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r>
              <a:rPr lang="en-US" altLang="ko-KR" sz="1600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ID/PW </a:t>
            </a:r>
            <a:r>
              <a:rPr lang="ko-KR" altLang="en-US" sz="1600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찾기</a:t>
            </a:r>
            <a:endParaRPr lang="ko-KR" altLang="en-US" sz="160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rcRect l="3470" r="5076"/>
          <a:stretch/>
        </p:blipFill>
        <p:spPr>
          <a:xfrm>
            <a:off x="2255191" y="4448982"/>
            <a:ext cx="4633618" cy="21613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33368" y="902257"/>
            <a:ext cx="1194558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마이페이지</a:t>
            </a:r>
            <a:endParaRPr lang="en-US" altLang="ko-KR" smtClean="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60961" y="6279226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나의 리뷰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257151" y="6281331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972" b="14766"/>
          <a:stretch/>
        </p:blipFill>
        <p:spPr>
          <a:xfrm>
            <a:off x="491876" y="3781060"/>
            <a:ext cx="3679596" cy="245567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7552468" y="6279226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나의 좋아요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9232" r="17678" b="5182"/>
          <a:stretch/>
        </p:blipFill>
        <p:spPr>
          <a:xfrm>
            <a:off x="5055081" y="3777823"/>
            <a:ext cx="3536469" cy="245890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8" name="직선 연결선 27"/>
          <p:cNvCxnSpPr/>
          <p:nvPr/>
        </p:nvCxnSpPr>
        <p:spPr>
          <a:xfrm>
            <a:off x="7554916" y="6281331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674" y="1404571"/>
            <a:ext cx="4763782" cy="20295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790385" y="3112732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나의 일정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6786575" y="3116942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00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22066" y="1428584"/>
            <a:ext cx="1194558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전주에가면</a:t>
            </a:r>
            <a:endParaRPr lang="en-US" altLang="ko-KR" smtClean="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42967" y="2102463"/>
            <a:ext cx="8658066" cy="3995082"/>
            <a:chOff x="244590" y="2102463"/>
            <a:chExt cx="8658066" cy="39950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921"/>
            <a:stretch/>
          </p:blipFill>
          <p:spPr>
            <a:xfrm>
              <a:off x="244590" y="2102463"/>
              <a:ext cx="4291998" cy="3995082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19"/>
            <a:stretch/>
          </p:blipFill>
          <p:spPr>
            <a:xfrm>
              <a:off x="4755027" y="2102464"/>
              <a:ext cx="4147629" cy="399508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4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/>
          <p:cNvGrpSpPr/>
          <p:nvPr/>
        </p:nvGrpSpPr>
        <p:grpSpPr>
          <a:xfrm>
            <a:off x="3781411" y="472502"/>
            <a:ext cx="1581178" cy="523220"/>
            <a:chOff x="3755625" y="348677"/>
            <a:chExt cx="1581178" cy="523220"/>
          </a:xfrm>
        </p:grpSpPr>
        <p:sp>
          <p:nvSpPr>
            <p:cNvPr id="4" name="타원 3"/>
            <p:cNvSpPr/>
            <p:nvPr/>
          </p:nvSpPr>
          <p:spPr>
            <a:xfrm>
              <a:off x="3755625" y="469793"/>
              <a:ext cx="280988" cy="280988"/>
            </a:xfrm>
            <a:prstGeom prst="ellipse">
              <a:avLst/>
            </a:prstGeom>
            <a:noFill/>
            <a:ln w="44450">
              <a:solidFill>
                <a:srgbClr val="FF9C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/>
                <a:t>z</a:t>
              </a:r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66483" y="348677"/>
              <a:ext cx="1170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INDEX</a:t>
              </a:r>
              <a:endParaRPr lang="ko-KR" altLang="en-US" sz="2800" b="1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cxnSp>
        <p:nvCxnSpPr>
          <p:cNvPr id="7" name="직선 연결선 6"/>
          <p:cNvCxnSpPr/>
          <p:nvPr/>
        </p:nvCxnSpPr>
        <p:spPr>
          <a:xfrm>
            <a:off x="473421" y="1229056"/>
            <a:ext cx="819715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640461" y="1576435"/>
            <a:ext cx="3863079" cy="694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86536" y="1730771"/>
            <a:ext cx="92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3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</a:t>
            </a:r>
            <a:endParaRPr lang="ko-KR" altLang="en-US" b="1" spc="3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8274" y="1730771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팀 구성원 및 역할</a:t>
            </a:r>
            <a:endParaRPr lang="ko-KR" altLang="en-US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054006" y="1693463"/>
            <a:ext cx="0" cy="443949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950604" y="2580015"/>
            <a:ext cx="4871503" cy="3011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370353" y="2580015"/>
            <a:ext cx="3430980" cy="30117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86356" y="2881167"/>
            <a:ext cx="1244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pc="3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</a:t>
            </a:r>
            <a:endParaRPr lang="ko-KR" altLang="en-US" sz="1600" b="1" spc="3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1608405" y="2881167"/>
            <a:ext cx="22394" cy="23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02364" y="2881167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프로젝트 소개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2364" y="3382883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프로젝트 목표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02364" y="3884599"/>
            <a:ext cx="1172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프로젝트 일정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02364" y="4386315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사용기술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4831" y="488803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요구사항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71919" y="2881167"/>
            <a:ext cx="1973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spc="3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sz="1600" b="1" spc="3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922452" y="2704536"/>
            <a:ext cx="22507" cy="274107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12409" y="272114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DB </a:t>
            </a:r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설계 </a:t>
            </a:r>
            <a:r>
              <a:rPr lang="en-US" altLang="ko-KR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(ERD)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2409" y="3205143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다이어그램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12409" y="368913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사이트맵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2409" y="417313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UI/UX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12409" y="465713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주요기능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96" y="3977828"/>
            <a:ext cx="563315" cy="56331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8" y="3871719"/>
            <a:ext cx="714783" cy="7147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012409" y="5141127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확장 가능성</a:t>
            </a:r>
            <a:endParaRPr lang="ko-KR" altLang="en-US" sz="1400"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8" name="직선 연결선 7"/>
          <p:cNvCxnSpPr>
            <a:stCxn id="22" idx="3"/>
            <a:endCxn id="51" idx="1"/>
          </p:cNvCxnSpPr>
          <p:nvPr/>
        </p:nvCxnSpPr>
        <p:spPr>
          <a:xfrm>
            <a:off x="2874480" y="3035056"/>
            <a:ext cx="460024" cy="188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334504" y="2883048"/>
            <a:ext cx="409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4P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52" name="직선 연결선 51"/>
          <p:cNvCxnSpPr>
            <a:stCxn id="23" idx="3"/>
            <a:endCxn id="53" idx="1"/>
          </p:cNvCxnSpPr>
          <p:nvPr/>
        </p:nvCxnSpPr>
        <p:spPr>
          <a:xfrm flipV="1">
            <a:off x="2874480" y="3532420"/>
            <a:ext cx="460024" cy="435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34504" y="3378531"/>
            <a:ext cx="409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5P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54" name="직선 연결선 53"/>
          <p:cNvCxnSpPr>
            <a:stCxn id="24" idx="3"/>
            <a:endCxn id="55" idx="1"/>
          </p:cNvCxnSpPr>
          <p:nvPr/>
        </p:nvCxnSpPr>
        <p:spPr>
          <a:xfrm>
            <a:off x="2874480" y="4038488"/>
            <a:ext cx="464488" cy="324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38968" y="3887840"/>
            <a:ext cx="409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6P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56" name="직선 연결선 55"/>
          <p:cNvCxnSpPr>
            <a:stCxn id="25" idx="3"/>
            <a:endCxn id="57" idx="1"/>
          </p:cNvCxnSpPr>
          <p:nvPr/>
        </p:nvCxnSpPr>
        <p:spPr>
          <a:xfrm>
            <a:off x="2515407" y="4540204"/>
            <a:ext cx="819097" cy="93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34504" y="4387254"/>
            <a:ext cx="409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7P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58" name="직선 연결선 57"/>
          <p:cNvCxnSpPr>
            <a:stCxn id="26" idx="3"/>
            <a:endCxn id="59" idx="1"/>
          </p:cNvCxnSpPr>
          <p:nvPr/>
        </p:nvCxnSpPr>
        <p:spPr>
          <a:xfrm>
            <a:off x="2527874" y="5041920"/>
            <a:ext cx="81167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339547" y="4888031"/>
            <a:ext cx="409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8</a:t>
            </a:r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63" name="직선 연결선 62"/>
          <p:cNvCxnSpPr>
            <a:endCxn id="64" idx="1"/>
          </p:cNvCxnSpPr>
          <p:nvPr/>
        </p:nvCxnSpPr>
        <p:spPr>
          <a:xfrm>
            <a:off x="7360855" y="2875036"/>
            <a:ext cx="961676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322531" y="2721147"/>
            <a:ext cx="409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9P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65" name="직선 연결선 64"/>
          <p:cNvCxnSpPr>
            <a:stCxn id="32" idx="3"/>
            <a:endCxn id="66" idx="1"/>
          </p:cNvCxnSpPr>
          <p:nvPr/>
        </p:nvCxnSpPr>
        <p:spPr>
          <a:xfrm>
            <a:off x="6982546" y="3359032"/>
            <a:ext cx="123098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13527" y="3205143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11P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67" name="직선 연결선 66"/>
          <p:cNvCxnSpPr>
            <a:stCxn id="33" idx="3"/>
            <a:endCxn id="68" idx="1"/>
          </p:cNvCxnSpPr>
          <p:nvPr/>
        </p:nvCxnSpPr>
        <p:spPr>
          <a:xfrm>
            <a:off x="6825452" y="3843028"/>
            <a:ext cx="138807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213527" y="3689139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14P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69" name="직선 연결선 68"/>
          <p:cNvCxnSpPr>
            <a:stCxn id="34" idx="3"/>
            <a:endCxn id="70" idx="1"/>
          </p:cNvCxnSpPr>
          <p:nvPr/>
        </p:nvCxnSpPr>
        <p:spPr>
          <a:xfrm>
            <a:off x="6682785" y="4327024"/>
            <a:ext cx="1530742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13527" y="4173135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15P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71" name="직선 연결선 70"/>
          <p:cNvCxnSpPr>
            <a:stCxn id="35" idx="3"/>
            <a:endCxn id="72" idx="1"/>
          </p:cNvCxnSpPr>
          <p:nvPr/>
        </p:nvCxnSpPr>
        <p:spPr>
          <a:xfrm>
            <a:off x="6825452" y="4811020"/>
            <a:ext cx="138807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213527" y="4657131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27P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cxnSp>
        <p:nvCxnSpPr>
          <p:cNvPr id="73" name="직선 연결선 72"/>
          <p:cNvCxnSpPr>
            <a:endCxn id="74" idx="1"/>
          </p:cNvCxnSpPr>
          <p:nvPr/>
        </p:nvCxnSpPr>
        <p:spPr>
          <a:xfrm>
            <a:off x="7113993" y="5295016"/>
            <a:ext cx="1110755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224748" y="5141127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rPr>
              <a:t>85P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Light" panose="00000300000000000000" pitchFamily="2" charset="-127"/>
              <a:ea typeface="넥슨Lv2고딕 Light" panose="00000300000000000000" pitchFamily="2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86600" y="6503867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2943398" y="5921870"/>
            <a:ext cx="3257204" cy="515519"/>
            <a:chOff x="1934664" y="6025948"/>
            <a:chExt cx="3257204" cy="515519"/>
          </a:xfrm>
        </p:grpSpPr>
        <p:sp>
          <p:nvSpPr>
            <p:cNvPr id="36" name="직사각형 35"/>
            <p:cNvSpPr/>
            <p:nvPr/>
          </p:nvSpPr>
          <p:spPr>
            <a:xfrm>
              <a:off x="1934664" y="6025948"/>
              <a:ext cx="3257204" cy="5155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153412" y="6110311"/>
              <a:ext cx="2781239" cy="390081"/>
              <a:chOff x="3549526" y="6070334"/>
              <a:chExt cx="2781239" cy="390081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561675" y="6080708"/>
                <a:ext cx="79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Q &amp; A</a:t>
                </a:r>
                <a:endParaRPr lang="ko-KR" altLang="en-US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4369148" y="6070334"/>
                <a:ext cx="0" cy="390081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3549526" y="6080708"/>
                <a:ext cx="588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시연</a:t>
                </a:r>
                <a:endParaRPr lang="ko-KR" altLang="en-US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5742142" y="6080708"/>
                <a:ext cx="5886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소감</a:t>
                </a:r>
                <a:endParaRPr lang="ko-KR" altLang="en-US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cxnSp>
            <p:nvCxnSpPr>
              <p:cNvPr id="61" name="직선 연결선 60"/>
              <p:cNvCxnSpPr/>
              <p:nvPr/>
            </p:nvCxnSpPr>
            <p:spPr>
              <a:xfrm>
                <a:off x="5549613" y="6070334"/>
                <a:ext cx="0" cy="390081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097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91907" y="697322"/>
            <a:ext cx="1273105" cy="646331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전주에가면</a:t>
            </a:r>
            <a:endParaRPr lang="en-US" altLang="ko-KR" smtClean="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명소</a:t>
            </a:r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/</a:t>
            </a:r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음식</a:t>
            </a:r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2"/>
          <a:stretch/>
        </p:blipFill>
        <p:spPr>
          <a:xfrm>
            <a:off x="477794" y="1741713"/>
            <a:ext cx="3381251" cy="46881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841" y="2452913"/>
            <a:ext cx="4831158" cy="275771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9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891907" y="1379494"/>
            <a:ext cx="1273105" cy="646331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전주에가면</a:t>
            </a:r>
            <a:endParaRPr lang="en-US" altLang="ko-KR" smtClean="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명소</a:t>
            </a:r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/</a:t>
            </a:r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음식</a:t>
            </a:r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6" t="42116" r="8679" b="9629"/>
          <a:stretch/>
        </p:blipFill>
        <p:spPr>
          <a:xfrm>
            <a:off x="5197874" y="2275224"/>
            <a:ext cx="3695492" cy="34579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567940"/>
            <a:ext cx="4852713" cy="28694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499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74721" y="1108585"/>
            <a:ext cx="1194558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전주에가면</a:t>
            </a:r>
            <a:endParaRPr lang="en-US" altLang="ko-KR" smtClean="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86" y="1937100"/>
            <a:ext cx="6042791" cy="1772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85" y="3870425"/>
            <a:ext cx="6040501" cy="21965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96785" y="3401563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 등록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192975" y="3405773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92975" y="5759194"/>
            <a:ext cx="857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 신고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7189165" y="5763404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6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74722" y="1051399"/>
            <a:ext cx="1194558" cy="646331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전주에가면</a:t>
            </a:r>
            <a:endParaRPr lang="en-US" altLang="ko-KR" smtClean="0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영상</a:t>
            </a:r>
            <a:r>
              <a:rPr lang="en-US" altLang="ko-KR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893150"/>
            <a:ext cx="6301921" cy="44567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80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075710" y="805068"/>
            <a:ext cx="992579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공지사항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1548349"/>
            <a:ext cx="2955532" cy="44248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9" t="9876" r="19305"/>
          <a:stretch/>
        </p:blipFill>
        <p:spPr>
          <a:xfrm>
            <a:off x="4037240" y="1548349"/>
            <a:ext cx="4544448" cy="44248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2907206" y="606837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공지목록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2903396" y="6072581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85289" y="606837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공지작성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7681479" y="6072581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0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6" y="1694521"/>
            <a:ext cx="4474231" cy="39370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1101" r="18889" b="3117"/>
          <a:stretch/>
        </p:blipFill>
        <p:spPr>
          <a:xfrm>
            <a:off x="4804464" y="1694522"/>
            <a:ext cx="4171929" cy="39370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4075710" y="805068"/>
            <a:ext cx="992579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공지사항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39620" y="570411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공지상세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3735810" y="5708324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52564" y="5704114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공지수정</a:t>
            </a:r>
            <a:endParaRPr lang="ko-KR" altLang="en-US" sz="14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148754" y="5708324"/>
            <a:ext cx="0" cy="303567"/>
          </a:xfrm>
          <a:prstGeom prst="line">
            <a:avLst/>
          </a:prstGeom>
          <a:ln w="22225">
            <a:solidFill>
              <a:srgbClr val="EC9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82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478482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UI/UX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668595"/>
            <a:ext cx="2119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UserInterface/UserExperience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3344" y="883758"/>
            <a:ext cx="992579" cy="369332"/>
          </a:xfrm>
          <a:prstGeom prst="rect">
            <a:avLst/>
          </a:prstGeom>
          <a:solidFill>
            <a:srgbClr val="EC9D62"/>
          </a:solidFill>
        </p:spPr>
        <p:txBody>
          <a:bodyPr wrap="none" rtlCol="0" anchor="ctr" anchorCtr="1">
            <a:spAutoFit/>
          </a:bodyPr>
          <a:lstStyle/>
          <a:p>
            <a:pPr algn="ctr"/>
            <a:r>
              <a:rPr lang="ko-KR" altLang="en-US" smtClean="0">
                <a:solidFill>
                  <a:schemeClr val="bg1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여행일정</a:t>
            </a:r>
            <a:endParaRPr lang="ko-KR" altLang="en-US">
              <a:solidFill>
                <a:schemeClr val="bg1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34" y="1502074"/>
            <a:ext cx="3884836" cy="221990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834" y="3801187"/>
            <a:ext cx="3884836" cy="25459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4" b="15122"/>
          <a:stretch/>
        </p:blipFill>
        <p:spPr>
          <a:xfrm>
            <a:off x="162098" y="2096218"/>
            <a:ext cx="4554098" cy="370919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151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001596" y="1927793"/>
            <a:ext cx="3337148" cy="933055"/>
            <a:chOff x="879516" y="2359900"/>
            <a:chExt cx="3337148" cy="933055"/>
          </a:xfrm>
        </p:grpSpPr>
        <p:sp>
          <p:nvSpPr>
            <p:cNvPr id="28" name="직사각형 27"/>
            <p:cNvSpPr/>
            <p:nvPr/>
          </p:nvSpPr>
          <p:spPr>
            <a:xfrm>
              <a:off x="879516" y="2359900"/>
              <a:ext cx="1262263" cy="9330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1415" y="2672539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로그인</a:t>
              </a:r>
              <a:endParaRPr lang="ko-KR" altLang="en-US" sz="1400" b="1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470027" y="2359900"/>
              <a:ext cx="1433406" cy="933055"/>
              <a:chOff x="2470027" y="2359900"/>
              <a:chExt cx="1433406" cy="93305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470027" y="2359900"/>
                <a:ext cx="133062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bg2">
                        <a:lumMod val="50000"/>
                      </a:schemeClr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KAKAO </a:t>
                </a:r>
                <a:r>
                  <a:rPr lang="ko-KR" altLang="en-US" sz="1400" smtClean="0">
                    <a:solidFill>
                      <a:schemeClr val="bg2">
                        <a:lumMod val="50000"/>
                      </a:schemeClr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로그인</a:t>
                </a:r>
                <a:endParaRPr lang="ko-KR" altLang="en-US" sz="140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470027" y="2667677"/>
                <a:ext cx="130221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bg2">
                        <a:lumMod val="50000"/>
                      </a:schemeClr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NAVER </a:t>
                </a:r>
                <a:r>
                  <a:rPr lang="ko-KR" altLang="en-US" sz="1400" smtClean="0">
                    <a:solidFill>
                      <a:schemeClr val="bg2">
                        <a:lumMod val="50000"/>
                      </a:schemeClr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로그인</a:t>
                </a:r>
                <a:endParaRPr lang="ko-KR" altLang="en-US" sz="140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470027" y="2985178"/>
                <a:ext cx="14334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smtClean="0">
                    <a:solidFill>
                      <a:schemeClr val="bg2">
                        <a:lumMod val="50000"/>
                      </a:schemeClr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GOOGLE </a:t>
                </a:r>
                <a:r>
                  <a:rPr lang="ko-KR" altLang="en-US" sz="1400" smtClean="0">
                    <a:solidFill>
                      <a:schemeClr val="bg2">
                        <a:lumMod val="50000"/>
                      </a:schemeClr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로그인</a:t>
                </a:r>
                <a:endParaRPr lang="ko-KR" altLang="en-US" sz="140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</p:grpSp>
        <p:cxnSp>
          <p:nvCxnSpPr>
            <p:cNvPr id="17" name="직선 연결선 16"/>
            <p:cNvCxnSpPr/>
            <p:nvPr/>
          </p:nvCxnSpPr>
          <p:spPr>
            <a:xfrm>
              <a:off x="2141779" y="2359900"/>
              <a:ext cx="0" cy="933055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879516" y="2359900"/>
              <a:ext cx="3337148" cy="933055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960624" y="3264214"/>
            <a:ext cx="3378120" cy="466529"/>
            <a:chOff x="5093926" y="2486656"/>
            <a:chExt cx="3378120" cy="466529"/>
          </a:xfrm>
        </p:grpSpPr>
        <p:sp>
          <p:nvSpPr>
            <p:cNvPr id="31" name="직사각형 30"/>
            <p:cNvSpPr/>
            <p:nvPr/>
          </p:nvSpPr>
          <p:spPr>
            <a:xfrm>
              <a:off x="5138238" y="2486656"/>
              <a:ext cx="1262263" cy="4665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93926" y="2566032"/>
              <a:ext cx="1306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KAKAO MAP</a:t>
              </a:r>
              <a:endParaRPr lang="ko-KR" altLang="en-US" sz="1400" b="1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6400501" y="2486656"/>
              <a:ext cx="0" cy="4665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540107" y="2566032"/>
              <a:ext cx="17812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카카오 </a:t>
              </a:r>
              <a:r>
                <a:rPr lang="en-US" altLang="ko-KR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Map API </a:t>
              </a:r>
              <a:r>
                <a:rPr lang="ko-KR" altLang="en-US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활용</a:t>
              </a:r>
              <a:endPara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134898" y="2486656"/>
              <a:ext cx="3337148" cy="466529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001596" y="4134109"/>
            <a:ext cx="3337148" cy="466529"/>
            <a:chOff x="879516" y="4142404"/>
            <a:chExt cx="3337148" cy="466529"/>
          </a:xfrm>
        </p:grpSpPr>
        <p:sp>
          <p:nvSpPr>
            <p:cNvPr id="29" name="직사각형 28"/>
            <p:cNvSpPr/>
            <p:nvPr/>
          </p:nvSpPr>
          <p:spPr>
            <a:xfrm>
              <a:off x="880493" y="4142404"/>
              <a:ext cx="1262263" cy="4665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96026" y="4221780"/>
              <a:ext cx="1065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YOUTUBE</a:t>
              </a:r>
              <a:endParaRPr lang="ko-KR" altLang="en-US" sz="1400" b="1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2141779" y="4142404"/>
              <a:ext cx="0" cy="4665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281385" y="4221780"/>
              <a:ext cx="1688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Playlist </a:t>
              </a:r>
              <a:r>
                <a:rPr lang="ko-KR" altLang="en-US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목록 크롤링</a:t>
              </a:r>
              <a:endPara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79516" y="4142404"/>
              <a:ext cx="3337148" cy="466529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001596" y="5004005"/>
            <a:ext cx="3337148" cy="466529"/>
            <a:chOff x="5134898" y="4140088"/>
            <a:chExt cx="3337148" cy="466529"/>
          </a:xfrm>
        </p:grpSpPr>
        <p:sp>
          <p:nvSpPr>
            <p:cNvPr id="32" name="직사각형 31"/>
            <p:cNvSpPr/>
            <p:nvPr/>
          </p:nvSpPr>
          <p:spPr>
            <a:xfrm>
              <a:off x="5134898" y="4140088"/>
              <a:ext cx="1262263" cy="4665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55835" y="4219464"/>
              <a:ext cx="9046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b="1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TourAPI</a:t>
              </a:r>
              <a:endParaRPr lang="ko-KR" altLang="en-US" sz="1400" b="1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6400501" y="4140088"/>
              <a:ext cx="0" cy="46652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540107" y="4219464"/>
              <a:ext cx="16145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관광정보 </a:t>
              </a:r>
              <a:r>
                <a:rPr lang="en-US" altLang="ko-KR" sz="1400" smtClean="0">
                  <a:solidFill>
                    <a:schemeClr val="bg2">
                      <a:lumMod val="50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OpenAPI</a:t>
              </a:r>
              <a:endPara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134898" y="4140088"/>
              <a:ext cx="3337148" cy="466529"/>
            </a:xfrm>
            <a:prstGeom prst="rect">
              <a:avLst/>
            </a:prstGeom>
            <a:noFill/>
            <a:ln w="63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47644" y="2906441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Api</a:t>
            </a:r>
            <a:r>
              <a:rPr lang="ko-KR" altLang="en-US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활용</a:t>
            </a:r>
            <a:endParaRPr lang="ko-KR" altLang="en-US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05256" y="3275773"/>
            <a:ext cx="1077355" cy="0"/>
          </a:xfrm>
          <a:prstGeom prst="line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69" y="3599957"/>
            <a:ext cx="891928" cy="891928"/>
          </a:xfrm>
          <a:prstGeom prst="rect">
            <a:avLst/>
          </a:prstGeom>
        </p:spPr>
      </p:pic>
      <p:sp>
        <p:nvSpPr>
          <p:cNvPr id="43" name="모서리가 둥근 직사각형 42"/>
          <p:cNvSpPr/>
          <p:nvPr/>
        </p:nvSpPr>
        <p:spPr>
          <a:xfrm>
            <a:off x="760615" y="1113905"/>
            <a:ext cx="7622771" cy="517051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18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88" y="3626309"/>
            <a:ext cx="839223" cy="8392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82908" y="2906441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기술</a:t>
            </a:r>
            <a:r>
              <a:rPr lang="en-US" altLang="ko-KR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 </a:t>
            </a:r>
            <a:r>
              <a:rPr lang="ko-KR" altLang="en-US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응용</a:t>
            </a:r>
            <a:endParaRPr lang="ko-KR" altLang="en-US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805256" y="3275773"/>
            <a:ext cx="1077355" cy="0"/>
          </a:xfrm>
          <a:prstGeom prst="line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760615" y="1113905"/>
            <a:ext cx="7622771" cy="517051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04936" y="3549078"/>
            <a:ext cx="1262263" cy="466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384970" y="3628454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세션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67199" y="3549078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58253" y="3628454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이메일 인증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1596" y="3549078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002573" y="4418973"/>
            <a:ext cx="1262263" cy="466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22719" y="4498349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스크래핑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263859" y="4418973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54913" y="4498349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블로그 정보 스크래핑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01596" y="4418973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01596" y="5288869"/>
            <a:ext cx="1262263" cy="46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354166" y="536824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필터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267199" y="5288869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58253" y="5368245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</a:t>
            </a:r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방지</a:t>
            </a:r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 필터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01596" y="5288869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4936" y="2679182"/>
            <a:ext cx="1262263" cy="466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384970" y="2758558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쿠키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267199" y="2679182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58253" y="2758558"/>
            <a:ext cx="1374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조회수 중복 방지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01596" y="2679182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004936" y="1809286"/>
            <a:ext cx="1262263" cy="466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384970" y="188866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보안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5267199" y="1809286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58253" y="1888662"/>
            <a:ext cx="1470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Spring security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001596" y="1809286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83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58" y="3595636"/>
            <a:ext cx="851253" cy="8512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1247" y="2906441"/>
            <a:ext cx="1580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CSS, JS </a:t>
            </a:r>
            <a:r>
              <a:rPr lang="ko-KR" altLang="en-US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활용</a:t>
            </a:r>
            <a:endParaRPr lang="ko-KR" altLang="en-US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632183" y="3275773"/>
            <a:ext cx="1423501" cy="0"/>
          </a:xfrm>
          <a:prstGeom prst="line">
            <a:avLst/>
          </a:prstGeom>
          <a:ln w="412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760615" y="1113905"/>
            <a:ext cx="7622771" cy="517051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004936" y="3110466"/>
            <a:ext cx="1262263" cy="466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306424" y="3189842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알림창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5267199" y="3110466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43013" y="3189842"/>
            <a:ext cx="1118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SweetAlert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001596" y="3110466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002573" y="3980361"/>
            <a:ext cx="1262263" cy="4665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01265" y="4059737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일정표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263859" y="3980361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39673" y="4059737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유동적 일정등록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01596" y="3980361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001596" y="4850257"/>
            <a:ext cx="1262263" cy="4665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197073" y="4929633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써머노트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267199" y="4850257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013" y="4929633"/>
            <a:ext cx="1015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등록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001596" y="4850257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004936" y="2240570"/>
            <a:ext cx="1262263" cy="4665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4227877" y="2319946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슬라이더</a:t>
            </a:r>
            <a:endParaRPr lang="ko-KR" altLang="en-US" sz="1400" b="1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267199" y="2240570"/>
            <a:ext cx="0" cy="46652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43013" y="2319946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메인페이지 슬라이드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001596" y="2240570"/>
            <a:ext cx="3337148" cy="466529"/>
          </a:xfrm>
          <a:prstGeom prst="rect">
            <a:avLst/>
          </a:prstGeom>
          <a:noFill/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204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TEAM Introduction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팀 구성원 및 역할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844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Team members and roles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5775" y="3880832"/>
            <a:ext cx="817245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572000" y="1695853"/>
            <a:ext cx="0" cy="4579509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/>
          <p:cNvGrpSpPr/>
          <p:nvPr/>
        </p:nvGrpSpPr>
        <p:grpSpPr>
          <a:xfrm>
            <a:off x="1494603" y="4268871"/>
            <a:ext cx="2356869" cy="739521"/>
            <a:chOff x="1523178" y="4036114"/>
            <a:chExt cx="2356869" cy="739521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178" y="4036114"/>
              <a:ext cx="739521" cy="739521"/>
            </a:xfrm>
            <a:prstGeom prst="rect">
              <a:avLst/>
            </a:prstGeom>
          </p:spPr>
        </p:pic>
        <p:grpSp>
          <p:nvGrpSpPr>
            <p:cNvPr id="71" name="그룹 70"/>
            <p:cNvGrpSpPr/>
            <p:nvPr/>
          </p:nvGrpSpPr>
          <p:grpSpPr>
            <a:xfrm>
              <a:off x="2438771" y="4137203"/>
              <a:ext cx="1441276" cy="537342"/>
              <a:chOff x="2438771" y="4098518"/>
              <a:chExt cx="1441276" cy="53734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438771" y="4098518"/>
                <a:ext cx="713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  <a:cs typeface="Segoe UI Semilight" panose="020B0402040204020203" pitchFamily="34" charset="0"/>
                  </a:rPr>
                  <a:t>김민정</a:t>
                </a:r>
                <a:endParaRPr lang="ko-KR" altLang="en-US" sz="1600" b="1">
                  <a:latin typeface="넥슨Lv2고딕 Light" panose="00000300000000000000" pitchFamily="2" charset="-127"/>
                  <a:ea typeface="넥슨Lv2고딕 Light" panose="00000300000000000000" pitchFamily="2" charset="-127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90078" y="4328083"/>
                <a:ext cx="12899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smtClean="0">
                    <a:solidFill>
                      <a:schemeClr val="bg1">
                        <a:lumMod val="5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Project Leader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5449584" y="4268871"/>
            <a:ext cx="2362174" cy="708132"/>
            <a:chOff x="5429947" y="4121690"/>
            <a:chExt cx="2362174" cy="708132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947" y="4121690"/>
              <a:ext cx="708132" cy="708132"/>
            </a:xfrm>
            <a:prstGeom prst="rect">
              <a:avLst/>
            </a:prstGeom>
          </p:spPr>
        </p:pic>
        <p:grpSp>
          <p:nvGrpSpPr>
            <p:cNvPr id="76" name="그룹 75"/>
            <p:cNvGrpSpPr/>
            <p:nvPr/>
          </p:nvGrpSpPr>
          <p:grpSpPr>
            <a:xfrm>
              <a:off x="6299949" y="4218588"/>
              <a:ext cx="1492172" cy="514335"/>
              <a:chOff x="6059300" y="4250265"/>
              <a:chExt cx="1492172" cy="514335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6059300" y="4250265"/>
                <a:ext cx="7136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b="1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  <a:cs typeface="Segoe UI Semilight" panose="020B0402040204020203" pitchFamily="34" charset="0"/>
                  </a:rPr>
                  <a:t>윤대희</a:t>
                </a:r>
                <a:endParaRPr lang="ko-KR" altLang="en-US" sz="1600" b="1">
                  <a:latin typeface="넥슨Lv2고딕 Light" panose="00000300000000000000" pitchFamily="2" charset="-127"/>
                  <a:ea typeface="넥슨Lv2고딕 Light" panose="00000300000000000000" pitchFamily="2" charset="-127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178147" y="4456823"/>
                <a:ext cx="13733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smtClean="0">
                    <a:solidFill>
                      <a:schemeClr val="bg1">
                        <a:lumMod val="5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Project Asistant</a:t>
                </a:r>
                <a:endParaRPr lang="ko-KR" altLang="en-US" sz="1400" b="1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1075274" y="1801770"/>
            <a:ext cx="3124120" cy="1825226"/>
            <a:chOff x="1103849" y="1569013"/>
            <a:chExt cx="3124120" cy="1825226"/>
          </a:xfrm>
        </p:grpSpPr>
        <p:grpSp>
          <p:nvGrpSpPr>
            <p:cNvPr id="62" name="그룹 61"/>
            <p:cNvGrpSpPr/>
            <p:nvPr/>
          </p:nvGrpSpPr>
          <p:grpSpPr>
            <a:xfrm>
              <a:off x="1523178" y="1569013"/>
              <a:ext cx="2365291" cy="768316"/>
              <a:chOff x="1508781" y="1441733"/>
              <a:chExt cx="2365291" cy="768316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8781" y="1441733"/>
                <a:ext cx="768316" cy="768316"/>
              </a:xfrm>
              <a:prstGeom prst="rect">
                <a:avLst/>
              </a:prstGeom>
            </p:spPr>
          </p:pic>
          <p:grpSp>
            <p:nvGrpSpPr>
              <p:cNvPr id="61" name="그룹 60"/>
              <p:cNvGrpSpPr/>
              <p:nvPr/>
            </p:nvGrpSpPr>
            <p:grpSpPr>
              <a:xfrm>
                <a:off x="2421744" y="1550646"/>
                <a:ext cx="1452328" cy="550490"/>
                <a:chOff x="2421744" y="1555072"/>
                <a:chExt cx="1452328" cy="550490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2577499" y="1797785"/>
                  <a:ext cx="129657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smtClean="0">
                      <a:solidFill>
                        <a:schemeClr val="bg1">
                          <a:lumMod val="50000"/>
                        </a:schemeClr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Project Master</a:t>
                  </a:r>
                  <a:endParaRPr lang="ko-KR" altLang="en-US" sz="1400" b="1">
                    <a:solidFill>
                      <a:schemeClr val="bg1">
                        <a:lumMod val="5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2421744" y="1555072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smtClean="0">
                      <a:latin typeface="넥슨Lv2고딕 Light" panose="00000300000000000000" pitchFamily="2" charset="-127"/>
                      <a:ea typeface="넥슨Lv2고딕 Light" panose="00000300000000000000" pitchFamily="2" charset="-127"/>
                      <a:cs typeface="Segoe UI Semilight" panose="020B0402040204020203" pitchFamily="34" charset="0"/>
                    </a:rPr>
                    <a:t>문다온</a:t>
                  </a:r>
                  <a:endParaRPr lang="ko-KR" altLang="en-US" sz="1600" b="1">
                    <a:latin typeface="넥슨Lv2고딕 Light" panose="00000300000000000000" pitchFamily="2" charset="-127"/>
                    <a:ea typeface="넥슨Lv2고딕 Light" panose="00000300000000000000" pitchFamily="2" charset="-127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60" name="그룹 59"/>
            <p:cNvGrpSpPr/>
            <p:nvPr/>
          </p:nvGrpSpPr>
          <p:grpSpPr>
            <a:xfrm>
              <a:off x="1103849" y="2520541"/>
              <a:ext cx="3124120" cy="873698"/>
              <a:chOff x="907440" y="2393261"/>
              <a:chExt cx="3124120" cy="873698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907440" y="2517099"/>
                <a:ext cx="1101584" cy="626022"/>
                <a:chOff x="907440" y="2502747"/>
                <a:chExt cx="1101584" cy="626022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907440" y="2502747"/>
                  <a:ext cx="11015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 smtClean="0"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일정관리</a:t>
                  </a:r>
                  <a:endParaRPr lang="ko-KR" altLang="en-US" sz="1400"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07440" y="2820992"/>
                  <a:ext cx="11015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 smtClean="0"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역할분배</a:t>
                  </a:r>
                  <a:endParaRPr lang="ko-KR" altLang="en-US" sz="1400"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</p:grpSp>
          <p:cxnSp>
            <p:nvCxnSpPr>
              <p:cNvPr id="42" name="직선 연결선 41"/>
              <p:cNvCxnSpPr/>
              <p:nvPr/>
            </p:nvCxnSpPr>
            <p:spPr>
              <a:xfrm>
                <a:off x="2276338" y="2393261"/>
                <a:ext cx="0" cy="87369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" name="그룹 58"/>
              <p:cNvGrpSpPr/>
              <p:nvPr/>
            </p:nvGrpSpPr>
            <p:grpSpPr>
              <a:xfrm>
                <a:off x="2479532" y="2517099"/>
                <a:ext cx="1552028" cy="626022"/>
                <a:chOff x="2479532" y="2502747"/>
                <a:chExt cx="1552028" cy="626022"/>
              </a:xfrm>
            </p:grpSpPr>
            <p:sp>
              <p:nvSpPr>
                <p:cNvPr id="43" name="TextBox 42"/>
                <p:cNvSpPr txBox="1"/>
                <p:nvPr/>
              </p:nvSpPr>
              <p:spPr>
                <a:xfrm>
                  <a:off x="2479532" y="2502747"/>
                  <a:ext cx="155202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z="1400" smtClean="0">
                      <a:solidFill>
                        <a:schemeClr val="accent2">
                          <a:lumMod val="50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Contents </a:t>
                  </a:r>
                  <a:r>
                    <a:rPr lang="ko-KR" altLang="en-US" sz="1400" smtClean="0">
                      <a:solidFill>
                        <a:schemeClr val="accent2">
                          <a:lumMod val="50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구현</a:t>
                  </a:r>
                  <a:endParaRPr lang="ko-KR" altLang="en-US" sz="140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2479532" y="2820992"/>
                  <a:ext cx="146867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z="1400" smtClean="0">
                      <a:solidFill>
                        <a:schemeClr val="accent2">
                          <a:lumMod val="50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Mypage </a:t>
                  </a:r>
                  <a:r>
                    <a:rPr lang="ko-KR" altLang="en-US" sz="1400" smtClean="0">
                      <a:solidFill>
                        <a:schemeClr val="accent2">
                          <a:lumMod val="50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구현</a:t>
                  </a:r>
                  <a:endParaRPr lang="ko-KR" altLang="en-US" sz="140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</p:grpSp>
        </p:grpSp>
      </p:grpSp>
      <p:grpSp>
        <p:nvGrpSpPr>
          <p:cNvPr id="75" name="그룹 74"/>
          <p:cNvGrpSpPr/>
          <p:nvPr/>
        </p:nvGrpSpPr>
        <p:grpSpPr>
          <a:xfrm>
            <a:off x="1074209" y="5218622"/>
            <a:ext cx="3035912" cy="873698"/>
            <a:chOff x="1100685" y="4991106"/>
            <a:chExt cx="3035912" cy="873698"/>
          </a:xfrm>
        </p:grpSpPr>
        <p:grpSp>
          <p:nvGrpSpPr>
            <p:cNvPr id="73" name="그룹 72"/>
            <p:cNvGrpSpPr/>
            <p:nvPr/>
          </p:nvGrpSpPr>
          <p:grpSpPr>
            <a:xfrm>
              <a:off x="1100685" y="5129434"/>
              <a:ext cx="1101584" cy="597042"/>
              <a:chOff x="-147742" y="2662891"/>
              <a:chExt cx="1101584" cy="597042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-147742" y="2662891"/>
                <a:ext cx="787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기획</a:t>
                </a:r>
                <a:endParaRPr lang="ko-KR" altLang="en-US" sz="140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-147742" y="2952156"/>
                <a:ext cx="110158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화면편집</a:t>
                </a:r>
                <a:endParaRPr lang="ko-KR" altLang="en-US" sz="140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2675941" y="5129434"/>
              <a:ext cx="1460656" cy="597042"/>
              <a:chOff x="2631583" y="5100243"/>
              <a:chExt cx="1460656" cy="59704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2631583" y="5100243"/>
                <a:ext cx="14030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smtClean="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Notice </a:t>
                </a:r>
                <a:r>
                  <a:rPr lang="ko-KR" altLang="en-US" sz="1400" smtClean="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구현</a:t>
                </a:r>
                <a:endParaRPr lang="ko-KR" altLang="en-US" sz="1400">
                  <a:solidFill>
                    <a:schemeClr val="accent2">
                      <a:lumMod val="50000"/>
                    </a:schemeClr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631583" y="5389508"/>
                <a:ext cx="14606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smtClean="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페이지 디자인</a:t>
                </a:r>
                <a:endParaRPr lang="ko-KR" altLang="en-US" sz="1400">
                  <a:solidFill>
                    <a:schemeClr val="accent2">
                      <a:lumMod val="50000"/>
                    </a:schemeClr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  <p:cxnSp>
          <p:nvCxnSpPr>
            <p:cNvPr id="55" name="직선 연결선 54"/>
            <p:cNvCxnSpPr/>
            <p:nvPr/>
          </p:nvCxnSpPr>
          <p:spPr>
            <a:xfrm>
              <a:off x="2471165" y="4991106"/>
              <a:ext cx="0" cy="87369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4961816" y="5216121"/>
            <a:ext cx="3075685" cy="873698"/>
            <a:chOff x="4936625" y="5040616"/>
            <a:chExt cx="3075685" cy="873698"/>
          </a:xfrm>
        </p:grpSpPr>
        <p:grpSp>
          <p:nvGrpSpPr>
            <p:cNvPr id="78" name="그룹 77"/>
            <p:cNvGrpSpPr/>
            <p:nvPr/>
          </p:nvGrpSpPr>
          <p:grpSpPr>
            <a:xfrm>
              <a:off x="4936625" y="5172816"/>
              <a:ext cx="1059906" cy="609299"/>
              <a:chOff x="4933241" y="5180201"/>
              <a:chExt cx="1059906" cy="609299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4933241" y="5180201"/>
                <a:ext cx="10599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DB </a:t>
                </a:r>
                <a:r>
                  <a:rPr lang="ko-KR" altLang="en-US" sz="1400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설계</a:t>
                </a:r>
                <a:endParaRPr lang="ko-KR" altLang="en-US" sz="140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936625" y="5481723"/>
                <a:ext cx="9444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ko-KR" altLang="en-US" sz="1400" smtClean="0"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테스트</a:t>
                </a:r>
                <a:endParaRPr lang="ko-KR" altLang="en-US" sz="1400"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6442650" y="5066142"/>
              <a:ext cx="1569660" cy="822647"/>
              <a:chOff x="6813602" y="5032363"/>
              <a:chExt cx="1569660" cy="82264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6813602" y="5032363"/>
                <a:ext cx="15696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en-US" altLang="ko-KR" sz="1400" smtClean="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Schedule </a:t>
                </a:r>
                <a:r>
                  <a:rPr lang="ko-KR" altLang="en-US" sz="1400" smtClean="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구현</a:t>
                </a:r>
                <a:endParaRPr lang="ko-KR" altLang="en-US" sz="1400">
                  <a:solidFill>
                    <a:schemeClr val="accent2">
                      <a:lumMod val="50000"/>
                    </a:schemeClr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  <p:grpSp>
            <p:nvGrpSpPr>
              <p:cNvPr id="79" name="그룹 78"/>
              <p:cNvGrpSpPr/>
              <p:nvPr/>
            </p:nvGrpSpPr>
            <p:grpSpPr>
              <a:xfrm>
                <a:off x="7100168" y="5348505"/>
                <a:ext cx="1165704" cy="506505"/>
                <a:chOff x="7225573" y="5375089"/>
                <a:chExt cx="1165704" cy="506505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7225573" y="5375089"/>
                  <a:ext cx="7617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smtClean="0">
                      <a:solidFill>
                        <a:schemeClr val="accent2">
                          <a:lumMod val="75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일정 등록</a:t>
                  </a:r>
                  <a:endParaRPr lang="ko-KR" altLang="en-US" sz="1200">
                    <a:solidFill>
                      <a:schemeClr val="accent2">
                        <a:lumMod val="75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7225573" y="5604595"/>
                  <a:ext cx="116570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smtClean="0">
                      <a:solidFill>
                        <a:schemeClr val="accent2">
                          <a:lumMod val="75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일정 상세페이지</a:t>
                  </a:r>
                  <a:endParaRPr lang="ko-KR" altLang="en-US" sz="1200">
                    <a:solidFill>
                      <a:schemeClr val="accent2">
                        <a:lumMod val="75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</p:grpSp>
        </p:grpSp>
        <p:cxnSp>
          <p:nvCxnSpPr>
            <p:cNvPr id="56" name="직선 연결선 55"/>
            <p:cNvCxnSpPr/>
            <p:nvPr/>
          </p:nvCxnSpPr>
          <p:spPr>
            <a:xfrm>
              <a:off x="6246040" y="5040616"/>
              <a:ext cx="0" cy="873698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그룹 68"/>
          <p:cNvGrpSpPr/>
          <p:nvPr/>
        </p:nvGrpSpPr>
        <p:grpSpPr>
          <a:xfrm>
            <a:off x="4965200" y="1830583"/>
            <a:ext cx="3281943" cy="1809691"/>
            <a:chOff x="5136650" y="1597826"/>
            <a:chExt cx="3281943" cy="1809691"/>
          </a:xfrm>
        </p:grpSpPr>
        <p:grpSp>
          <p:nvGrpSpPr>
            <p:cNvPr id="64" name="그룹 63"/>
            <p:cNvGrpSpPr/>
            <p:nvPr/>
          </p:nvGrpSpPr>
          <p:grpSpPr>
            <a:xfrm>
              <a:off x="5624230" y="1597826"/>
              <a:ext cx="2400526" cy="733535"/>
              <a:chOff x="5526271" y="1494881"/>
              <a:chExt cx="2400526" cy="733535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9902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526271" y="1494881"/>
                <a:ext cx="733535" cy="733535"/>
              </a:xfrm>
              <a:prstGeom prst="rect">
                <a:avLst/>
              </a:prstGeom>
            </p:spPr>
          </p:pic>
          <p:grpSp>
            <p:nvGrpSpPr>
              <p:cNvPr id="63" name="그룹 62"/>
              <p:cNvGrpSpPr/>
              <p:nvPr/>
            </p:nvGrpSpPr>
            <p:grpSpPr>
              <a:xfrm>
                <a:off x="6402015" y="1585436"/>
                <a:ext cx="1524782" cy="555724"/>
                <a:chOff x="6402015" y="1677926"/>
                <a:chExt cx="1524782" cy="555724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6402015" y="1677926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600" b="1" smtClean="0">
                      <a:latin typeface="넥슨Lv2고딕 Light" panose="00000300000000000000" pitchFamily="2" charset="-127"/>
                      <a:ea typeface="넥슨Lv2고딕 Light" panose="00000300000000000000" pitchFamily="2" charset="-127"/>
                      <a:cs typeface="Segoe UI Semilight" panose="020B0402040204020203" pitchFamily="34" charset="0"/>
                    </a:rPr>
                    <a:t>박건도</a:t>
                  </a:r>
                  <a:endParaRPr lang="ko-KR" altLang="en-US" sz="1600" b="1">
                    <a:latin typeface="넥슨Lv2고딕 Light" panose="00000300000000000000" pitchFamily="2" charset="-127"/>
                    <a:ea typeface="넥슨Lv2고딕 Light" panose="00000300000000000000" pitchFamily="2" charset="-127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6553472" y="1925873"/>
                  <a:ext cx="137332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b="1" smtClean="0">
                      <a:solidFill>
                        <a:schemeClr val="bg1">
                          <a:lumMod val="50000"/>
                        </a:schemeClr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Project Asistant</a:t>
                  </a:r>
                  <a:endParaRPr lang="ko-KR" altLang="en-US" sz="1400" b="1">
                    <a:solidFill>
                      <a:schemeClr val="bg1">
                        <a:lumMod val="50000"/>
                      </a:schemeClr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68" name="그룹 67"/>
            <p:cNvGrpSpPr/>
            <p:nvPr/>
          </p:nvGrpSpPr>
          <p:grpSpPr>
            <a:xfrm>
              <a:off x="5136650" y="2533819"/>
              <a:ext cx="3281943" cy="873698"/>
              <a:chOff x="5194444" y="2528596"/>
              <a:chExt cx="3281943" cy="873698"/>
            </a:xfrm>
          </p:grpSpPr>
          <p:grpSp>
            <p:nvGrpSpPr>
              <p:cNvPr id="65" name="그룹 64"/>
              <p:cNvGrpSpPr/>
              <p:nvPr/>
            </p:nvGrpSpPr>
            <p:grpSpPr>
              <a:xfrm>
                <a:off x="5194444" y="2660293"/>
                <a:ext cx="1101584" cy="610304"/>
                <a:chOff x="-350936" y="2649629"/>
                <a:chExt cx="1101584" cy="610304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-350936" y="2649629"/>
                  <a:ext cx="11015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 smtClean="0"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화면편집</a:t>
                  </a:r>
                  <a:endParaRPr lang="ko-KR" altLang="en-US" sz="1400"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-350936" y="2952156"/>
                  <a:ext cx="94448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ko-KR" altLang="en-US" sz="1400" smtClean="0"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디자인</a:t>
                  </a:r>
                  <a:endParaRPr lang="ko-KR" altLang="en-US" sz="1400"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</p:grpSp>
          <p:grpSp>
            <p:nvGrpSpPr>
              <p:cNvPr id="67" name="그룹 66"/>
              <p:cNvGrpSpPr/>
              <p:nvPr/>
            </p:nvGrpSpPr>
            <p:grpSpPr>
              <a:xfrm>
                <a:off x="6700469" y="2546245"/>
                <a:ext cx="1775918" cy="838401"/>
                <a:chOff x="6664469" y="2356792"/>
                <a:chExt cx="1775918" cy="838401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6664469" y="2356792"/>
                  <a:ext cx="163448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§"/>
                  </a:pPr>
                  <a:r>
                    <a:rPr lang="en-US" altLang="ko-KR" sz="1400" smtClean="0">
                      <a:solidFill>
                        <a:schemeClr val="accent2">
                          <a:lumMod val="50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MainPage </a:t>
                  </a:r>
                  <a:r>
                    <a:rPr lang="ko-KR" altLang="en-US" sz="1400" smtClean="0">
                      <a:solidFill>
                        <a:schemeClr val="accent2">
                          <a:lumMod val="50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rPr>
                    <a:t>구현</a:t>
                  </a:r>
                  <a:endParaRPr lang="ko-KR" altLang="en-US" sz="1400">
                    <a:solidFill>
                      <a:schemeClr val="accent2">
                        <a:lumMod val="50000"/>
                      </a:schemeClr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endParaRPr>
                </a:p>
              </p:txBody>
            </p:sp>
            <p:grpSp>
              <p:nvGrpSpPr>
                <p:cNvPr id="66" name="그룹 65"/>
                <p:cNvGrpSpPr/>
                <p:nvPr/>
              </p:nvGrpSpPr>
              <p:grpSpPr>
                <a:xfrm>
                  <a:off x="6953249" y="2661172"/>
                  <a:ext cx="1487138" cy="534021"/>
                  <a:chOff x="6972299" y="2699272"/>
                  <a:chExt cx="1487138" cy="534021"/>
                </a:xfrm>
              </p:grpSpPr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6972299" y="2699272"/>
                    <a:ext cx="1314014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MainPage </a:t>
                    </a:r>
                    <a:r>
                      <a:rPr lang="ko-KR" altLang="en-US" sz="120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디자인</a:t>
                    </a:r>
                    <a:endParaRPr lang="ko-KR" altLang="en-US" sz="1200">
                      <a:solidFill>
                        <a:schemeClr val="accent2">
                          <a:lumMod val="75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6972299" y="2956294"/>
                    <a:ext cx="14871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20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MainPage </a:t>
                    </a:r>
                    <a:r>
                      <a:rPr lang="ko-KR" altLang="en-US" sz="120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설정 기능</a:t>
                    </a:r>
                    <a:endParaRPr lang="ko-KR" altLang="en-US" sz="1200">
                      <a:solidFill>
                        <a:schemeClr val="accent2">
                          <a:lumMod val="75000"/>
                        </a:schemeClr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endParaRPr>
                  </a:p>
                </p:txBody>
              </p:sp>
            </p:grpSp>
          </p:grpSp>
          <p:cxnSp>
            <p:nvCxnSpPr>
              <p:cNvPr id="57" name="직선 연결선 56"/>
              <p:cNvCxnSpPr/>
              <p:nvPr/>
            </p:nvCxnSpPr>
            <p:spPr>
              <a:xfrm>
                <a:off x="6530309" y="2528596"/>
                <a:ext cx="0" cy="873698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3676306" y="917493"/>
            <a:ext cx="184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Bold" panose="00000800000000000000" pitchFamily="2" charset="-127"/>
                <a:ea typeface="넥슨Lv2고딕 Bold" panose="00000800000000000000" pitchFamily="2" charset="-127"/>
              </a:rPr>
              <a:t>[ FULLSTACK ]</a:t>
            </a:r>
            <a:endParaRPr lang="ko-KR" altLang="en-US">
              <a:latin typeface="넥슨Lv2고딕 Bold" panose="00000800000000000000" pitchFamily="2" charset="-127"/>
              <a:ea typeface="넥슨Lv2고딕 Bold" panose="000008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rcRect l="56255" t="17828" r="6131" b="13442"/>
          <a:stretch/>
        </p:blipFill>
        <p:spPr>
          <a:xfrm>
            <a:off x="1070820" y="1847194"/>
            <a:ext cx="2235019" cy="22360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5" name="직사각형 44"/>
          <p:cNvSpPr/>
          <p:nvPr/>
        </p:nvSpPr>
        <p:spPr>
          <a:xfrm>
            <a:off x="1067599" y="4256176"/>
            <a:ext cx="2238240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6" name="TextBox 45"/>
          <p:cNvSpPr txBox="1"/>
          <p:nvPr/>
        </p:nvSpPr>
        <p:spPr>
          <a:xfrm>
            <a:off x="1411495" y="5283713"/>
            <a:ext cx="3706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381" y="4762177"/>
            <a:ext cx="180183" cy="423288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2142155" y="4591486"/>
            <a:ext cx="847652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소셜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133504" y="5150702"/>
            <a:ext cx="864955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회원등록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1786302" y="4778315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>
            <a:off x="1784208" y="515935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3943139" y="1847194"/>
            <a:ext cx="3768571" cy="407151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8" name="TextBox 57"/>
          <p:cNvSpPr txBox="1"/>
          <p:nvPr/>
        </p:nvSpPr>
        <p:spPr>
          <a:xfrm>
            <a:off x="4211584" y="2634043"/>
            <a:ext cx="32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각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 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 클릭시 해당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 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정보를 이용해 로그인한다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11584" y="3422391"/>
            <a:ext cx="32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각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에 해당하는 고유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ID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가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DB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에 저장되어있지 않으면 저장하여 회원등록한다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11584" y="4418490"/>
            <a:ext cx="32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저장되어 있으면 해당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member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정보들을 세션에 저장하여 로그인한다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21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94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(Kakao, Naver)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4" y="1772691"/>
            <a:ext cx="4958001" cy="128075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508296" y="1711012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고유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12" name="직선 화살표 연결선 11"/>
          <p:cNvCxnSpPr>
            <a:endCxn id="14" idx="1"/>
          </p:cNvCxnSpPr>
          <p:nvPr/>
        </p:nvCxnSpPr>
        <p:spPr>
          <a:xfrm flipV="1">
            <a:off x="3934144" y="2093445"/>
            <a:ext cx="1665196" cy="4037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08296" y="2497180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콜백 주소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27" name="직선 화살표 연결선 26"/>
          <p:cNvCxnSpPr>
            <a:endCxn id="16" idx="1"/>
          </p:cNvCxnSpPr>
          <p:nvPr/>
        </p:nvCxnSpPr>
        <p:spPr>
          <a:xfrm>
            <a:off x="5018827" y="2731418"/>
            <a:ext cx="580513" cy="15494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t="15129"/>
          <a:stretch/>
        </p:blipFill>
        <p:spPr>
          <a:xfrm>
            <a:off x="5599340" y="1935480"/>
            <a:ext cx="2219689" cy="31593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t="13550"/>
          <a:stretch/>
        </p:blipFill>
        <p:spPr>
          <a:xfrm>
            <a:off x="5599340" y="2719279"/>
            <a:ext cx="3409635" cy="3341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74" y="3485336"/>
            <a:ext cx="6543519" cy="27394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9" name="아래쪽 화살표 18"/>
          <p:cNvSpPr/>
          <p:nvPr/>
        </p:nvSpPr>
        <p:spPr>
          <a:xfrm>
            <a:off x="1030742" y="3255911"/>
            <a:ext cx="211081" cy="183513"/>
          </a:xfrm>
          <a:prstGeom prst="downArrow">
            <a:avLst>
              <a:gd name="adj1" fmla="val 37809"/>
              <a:gd name="adj2" fmla="val 613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01897" y="3037547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redirect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17569" y="2013583"/>
            <a:ext cx="401003" cy="13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056097" y="2429393"/>
            <a:ext cx="666750" cy="1152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3195004" y="3912013"/>
            <a:ext cx="1041716" cy="466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59160" y="3788902"/>
            <a:ext cx="287610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getKakaoAccessToken( 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메서드를 통한 토큰발급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3312419" y="4246030"/>
            <a:ext cx="1041716" cy="466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376576" y="4122919"/>
            <a:ext cx="364142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발급받은 토큰으로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getKakaoUserInfo( 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메서드에서 유저 정보 획득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968" y="4926631"/>
            <a:ext cx="2071284" cy="60494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49" name="직선 화살표 연결선 48"/>
          <p:cNvCxnSpPr/>
          <p:nvPr/>
        </p:nvCxnSpPr>
        <p:spPr>
          <a:xfrm>
            <a:off x="8450126" y="4419044"/>
            <a:ext cx="0" cy="46167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150071" y="4447597"/>
            <a:ext cx="206498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유저정보 획득 후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KakaoDTO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입력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51" name="직선 화살표 연결선 50"/>
          <p:cNvCxnSpPr>
            <a:endCxn id="53" idx="1"/>
          </p:cNvCxnSpPr>
          <p:nvPr/>
        </p:nvCxnSpPr>
        <p:spPr>
          <a:xfrm>
            <a:off x="2819400" y="4754880"/>
            <a:ext cx="1038730" cy="33615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858130" y="4967922"/>
            <a:ext cx="149980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회원등록 되어있는지 체크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0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95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</a:t>
            </a:r>
            <a:r>
              <a:rPr lang="en-US" altLang="ko-KR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(Kakao, Naver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443940"/>
            <a:ext cx="4277181" cy="51812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86" y="1443940"/>
            <a:ext cx="4520089" cy="481008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123825" y="1130716"/>
            <a:ext cx="285364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토큰발급을 위한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getKakaoAccessToken( 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461986" y="1130715"/>
            <a:ext cx="281542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회원정보 획득을 위한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getKakaoUserInfo( 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4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SNS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(Google)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1094511"/>
            <a:ext cx="7381875" cy="115115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520" y="936996"/>
            <a:ext cx="1309820" cy="41466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284498" y="690775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고유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698324" y="1266352"/>
            <a:ext cx="1665196" cy="40373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973690" y="1703424"/>
            <a:ext cx="1570688" cy="13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009790" y="202657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콜백 주소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4429277" y="1979695"/>
            <a:ext cx="580513" cy="15494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아래쪽 화살표 19"/>
          <p:cNvSpPr/>
          <p:nvPr/>
        </p:nvSpPr>
        <p:spPr>
          <a:xfrm>
            <a:off x="1058457" y="2464029"/>
            <a:ext cx="211081" cy="183513"/>
          </a:xfrm>
          <a:prstGeom prst="downArrow">
            <a:avLst>
              <a:gd name="adj1" fmla="val 37809"/>
              <a:gd name="adj2" fmla="val 613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29612" y="2245665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redirect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40" y="2710250"/>
            <a:ext cx="7860803" cy="405631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2455530" y="3267075"/>
            <a:ext cx="1570688" cy="1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77870" y="3376120"/>
            <a:ext cx="1116406" cy="106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t="7185" b="-1"/>
          <a:stretch/>
        </p:blipFill>
        <p:spPr>
          <a:xfrm>
            <a:off x="5105541" y="2544742"/>
            <a:ext cx="3194091" cy="3639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9" name="직선 화살표 연결선 28"/>
          <p:cNvCxnSpPr>
            <a:endCxn id="14" idx="1"/>
          </p:cNvCxnSpPr>
          <p:nvPr/>
        </p:nvCxnSpPr>
        <p:spPr>
          <a:xfrm flipV="1">
            <a:off x="3665220" y="2726721"/>
            <a:ext cx="1440321" cy="67660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921621" y="2607941"/>
            <a:ext cx="1300690" cy="108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556" y="3033015"/>
            <a:ext cx="1589473" cy="76505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37" name="직선 화살표 연결선 36"/>
          <p:cNvCxnSpPr/>
          <p:nvPr/>
        </p:nvCxnSpPr>
        <p:spPr>
          <a:xfrm>
            <a:off x="3503695" y="3127063"/>
            <a:ext cx="2493940" cy="27626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9794" y="4501800"/>
            <a:ext cx="4265546" cy="8458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42" name="직선 화살표 연결선 41"/>
          <p:cNvCxnSpPr/>
          <p:nvPr/>
        </p:nvCxnSpPr>
        <p:spPr>
          <a:xfrm>
            <a:off x="2139745" y="3987800"/>
            <a:ext cx="1952195" cy="59974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427321" y="3987800"/>
            <a:ext cx="71242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2272665" y="4391525"/>
            <a:ext cx="1352550" cy="98565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427321" y="4391526"/>
            <a:ext cx="84534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/>
          <a:srcRect t="9009" b="-1"/>
          <a:stretch/>
        </p:blipFill>
        <p:spPr>
          <a:xfrm>
            <a:off x="3681604" y="5402532"/>
            <a:ext cx="2075860" cy="63447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134309" y="6275327"/>
            <a:ext cx="4088002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OAuth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정책에 의해 승인되지 않은 페이지는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localhost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외의 서버 등록 불가로 다른 컴퓨터에서 실행 불가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8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</a:t>
            </a:r>
            <a:r>
              <a:rPr lang="en-US" altLang="ko-KR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API(</a:t>
            </a:r>
            <a:r>
              <a:rPr lang="ko-KR" altLang="en-US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r>
              <a:rPr lang="en-US" altLang="ko-KR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482671" y="1605867"/>
            <a:ext cx="2696095" cy="143525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TextBox 34"/>
          <p:cNvSpPr txBox="1"/>
          <p:nvPr/>
        </p:nvSpPr>
        <p:spPr>
          <a:xfrm>
            <a:off x="1577141" y="2611814"/>
            <a:ext cx="4635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76" y="2091720"/>
            <a:ext cx="180183" cy="423288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2358450" y="1921029"/>
            <a:ext cx="1449508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컨텐츠에 지도 등록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349798" y="2480245"/>
            <a:ext cx="1628517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내용에 지도 출력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2002597" y="2107858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000503" y="2488896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202314" y="1605867"/>
            <a:ext cx="3768571" cy="4343461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TextBox 44"/>
          <p:cNvSpPr txBox="1"/>
          <p:nvPr/>
        </p:nvSpPr>
        <p:spPr>
          <a:xfrm>
            <a:off x="5294955" y="1730285"/>
            <a:ext cx="36106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작성시 해당 장소를 지도 등록하여 출력한다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294955" y="2640929"/>
            <a:ext cx="3610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지도의 기본 중심 좌표는 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‘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전주시청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’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으로 설정한다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4955" y="3551573"/>
            <a:ext cx="3610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키워드로 검색하여 장소 목록을 출력하며 </a:t>
            </a:r>
            <a:r>
              <a:rPr lang="ko-KR" altLang="en-US" sz="1350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마커를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생성하여 지도에 표시한다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94955" y="4462217"/>
            <a:ext cx="36106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검색장소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결과 목록은 </a:t>
            </a:r>
            <a:r>
              <a:rPr lang="ko-KR" altLang="en-US" sz="1350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페이징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처리한다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51" y="3291064"/>
            <a:ext cx="4843857" cy="26582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5306262" y="5165112"/>
            <a:ext cx="35880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지도의 확대나 좌표가 </a:t>
            </a:r>
            <a:r>
              <a:rPr lang="ko-KR" altLang="en-US" sz="1350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변경됐을</a:t>
            </a:r>
            <a:r>
              <a:rPr lang="ko-KR" altLang="en-US" sz="135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때 지도 중심 좌표에 대한 주소 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정보를 우측상단에  표시한다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9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API(</a:t>
            </a:r>
            <a:r>
              <a:rPr lang="ko-KR" altLang="en-US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359867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12387"/>
          <a:stretch/>
        </p:blipFill>
        <p:spPr>
          <a:xfrm>
            <a:off x="456879" y="1381910"/>
            <a:ext cx="8021169" cy="24204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6880" y="1050494"/>
            <a:ext cx="368285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실제 지도를 그리는 </a:t>
            </a:r>
            <a:r>
              <a:rPr lang="en-US" altLang="ko-KR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Kakao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Map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services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라이브러리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불러오기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84154" y="1387719"/>
            <a:ext cx="1490965" cy="1251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383890" y="854039"/>
            <a:ext cx="16946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발급받은 지도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의 </a:t>
            </a:r>
            <a:r>
              <a:rPr lang="en-US" altLang="ko-KR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appkey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13" name="직선 화살표 연결선 12"/>
          <p:cNvCxnSpPr>
            <a:stCxn id="11" idx="0"/>
            <a:endCxn id="12" idx="2"/>
          </p:cNvCxnSpPr>
          <p:nvPr/>
        </p:nvCxnSpPr>
        <p:spPr>
          <a:xfrm flipV="1">
            <a:off x="5929637" y="1100260"/>
            <a:ext cx="305608" cy="28745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27116"/>
          <a:stretch/>
        </p:blipFill>
        <p:spPr>
          <a:xfrm>
            <a:off x="456879" y="1709146"/>
            <a:ext cx="6582694" cy="104242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7135543" y="1720088"/>
            <a:ext cx="141900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지도를 띄우는 코드 작성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9" y="2836765"/>
            <a:ext cx="6582694" cy="388822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8" name="직사각형 37"/>
          <p:cNvSpPr/>
          <p:nvPr/>
        </p:nvSpPr>
        <p:spPr>
          <a:xfrm>
            <a:off x="456879" y="4109490"/>
            <a:ext cx="5871557" cy="75074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500553" y="2836333"/>
            <a:ext cx="226937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지도에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마커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생성하고 표시하는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코드작성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09133" y="4316728"/>
            <a:ext cx="1391997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r>
              <a:rPr lang="ko-KR" altLang="en-US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지도의 </a:t>
            </a:r>
            <a:r>
              <a:rPr lang="ko-KR" altLang="en-US" dirty="0" err="1">
                <a:latin typeface="넥슨Lv2고딕" panose="00000500000000000000" pitchFamily="2" charset="-127"/>
                <a:ea typeface="넥슨Lv2고딕" panose="00000500000000000000" pitchFamily="2" charset="-127"/>
              </a:rPr>
              <a:t>중심좌표인</a:t>
            </a:r>
            <a:r>
              <a:rPr lang="ko-KR" altLang="en-US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endParaRPr lang="en-US" altLang="ko-KR" dirty="0"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en-US" altLang="ko-KR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‘</a:t>
            </a:r>
            <a:r>
              <a:rPr lang="ko-KR" altLang="en-US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전주시청</a:t>
            </a:r>
            <a:r>
              <a:rPr lang="en-US" altLang="ko-KR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’</a:t>
            </a:r>
            <a:r>
              <a:rPr lang="ko-KR" altLang="en-US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에 </a:t>
            </a:r>
            <a:r>
              <a:rPr lang="ko-KR" altLang="en-US" dirty="0" err="1">
                <a:latin typeface="넥슨Lv2고딕" panose="00000500000000000000" pitchFamily="2" charset="-127"/>
                <a:ea typeface="넥슨Lv2고딕" panose="00000500000000000000" pitchFamily="2" charset="-127"/>
              </a:rPr>
              <a:t>마커</a:t>
            </a:r>
            <a:r>
              <a:rPr lang="ko-KR" altLang="en-US" dirty="0">
                <a:latin typeface="넥슨Lv2고딕" panose="00000500000000000000" pitchFamily="2" charset="-127"/>
                <a:ea typeface="넥슨Lv2고딕" panose="00000500000000000000" pitchFamily="2" charset="-127"/>
              </a:rPr>
              <a:t> 표시</a:t>
            </a: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6328436" y="4480372"/>
            <a:ext cx="380698" cy="448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647229" y="5609124"/>
            <a:ext cx="3492510" cy="31785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4141345" y="5792058"/>
            <a:ext cx="380698" cy="448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571999" y="5614724"/>
            <a:ext cx="2032841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000">
                <a:solidFill>
                  <a:srgbClr val="C00000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defRPr>
            </a:lvl1pPr>
          </a:lstStyle>
          <a:p>
            <a:r>
              <a:rPr lang="ko-KR" altLang="en-US" dirty="0" err="1" smtClean="0">
                <a:latin typeface="넥슨Lv2고딕" panose="00000500000000000000" pitchFamily="2" charset="-127"/>
                <a:ea typeface="넥슨Lv2고딕" panose="00000500000000000000" pitchFamily="2" charset="-127"/>
              </a:rPr>
              <a:t>마커를</a:t>
            </a:r>
            <a:r>
              <a:rPr lang="ko-KR" altLang="en-US" dirty="0" smtClean="0">
                <a:latin typeface="넥슨Lv2고딕" panose="00000500000000000000" pitchFamily="2" charset="-127"/>
                <a:ea typeface="넥슨Lv2고딕" panose="00000500000000000000" pitchFamily="2" charset="-127"/>
              </a:rPr>
              <a:t> 클릭하면 해당 장소의 위도와 경도 정보를 담음</a:t>
            </a:r>
            <a:endParaRPr lang="ko-KR" altLang="en-US" dirty="0"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191" y="4917648"/>
            <a:ext cx="2127296" cy="17488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46" name="직선 화살표 연결선 45"/>
          <p:cNvCxnSpPr>
            <a:stCxn id="40" idx="2"/>
            <a:endCxn id="45" idx="0"/>
          </p:cNvCxnSpPr>
          <p:nvPr/>
        </p:nvCxnSpPr>
        <p:spPr>
          <a:xfrm>
            <a:off x="7444429" y="4716838"/>
            <a:ext cx="546410" cy="20081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슬라이드 번호 개체 틀 2"/>
          <p:cNvSpPr txBox="1">
            <a:spLocks/>
          </p:cNvSpPr>
          <p:nvPr/>
        </p:nvSpPr>
        <p:spPr>
          <a:xfrm>
            <a:off x="8769927" y="6492875"/>
            <a:ext cx="374073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35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06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API(</a:t>
            </a:r>
            <a:r>
              <a:rPr lang="ko-KR" altLang="en-US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r>
              <a:rPr lang="en-US" altLang="ko-KR" smtClean="0"/>
              <a:t>36</a:t>
            </a:r>
            <a:endParaRPr lang="en-US" altLang="ko-KR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4951"/>
          <a:stretch/>
        </p:blipFill>
        <p:spPr>
          <a:xfrm>
            <a:off x="431941" y="1543623"/>
            <a:ext cx="3957179" cy="467429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375" y="1543624"/>
            <a:ext cx="4164478" cy="46742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4921135" y="3275217"/>
            <a:ext cx="3798717" cy="93102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6666809" y="3951073"/>
            <a:ext cx="20530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검색된 장소로 센터 포커스 설정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1941" y="1137599"/>
            <a:ext cx="379999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키워드로 장소를 검색하면 검색결과를 목록과 </a:t>
            </a:r>
            <a:r>
              <a:rPr lang="ko-KR" altLang="en-US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마커로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표시하는 코드 작성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921136" y="2809705"/>
            <a:ext cx="1745672" cy="33251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7173881" y="2767591"/>
            <a:ext cx="1811421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장소검색결과를 리스트로 출력할 때 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페이징처리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6708370" y="2967646"/>
            <a:ext cx="451140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89" y="1546670"/>
            <a:ext cx="4754880" cy="41820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API(</a:t>
            </a:r>
            <a:r>
              <a:rPr lang="ko-KR" altLang="en-US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45" y="1546670"/>
            <a:ext cx="3740918" cy="432495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205044" y="1232824"/>
            <a:ext cx="322584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장소검색결과 목록 하단에  페이지번호를 표시하는 코드 작성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05101" y="1234293"/>
            <a:ext cx="342925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 우측상단에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중심좌표에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대한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주소정보를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표시하는 코드 작성 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86600" y="1999829"/>
            <a:ext cx="156833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지도에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'idle'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이벤트를 등록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6291049" y="1826490"/>
            <a:ext cx="359133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483929" y="1841046"/>
            <a:ext cx="577732" cy="28189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893725" y="5532476"/>
            <a:ext cx="2868780" cy="553998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지도의 </a:t>
            </a:r>
            <a:r>
              <a:rPr lang="ko-KR" altLang="en-US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중심좌표나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확대수준이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변경될 때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마다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Geocoder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객체의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coord2addr </a:t>
            </a:r>
            <a:r>
              <a:rPr lang="ko-KR" altLang="en-US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메소드를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이용해 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지도중심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좌표에 대한 행정동 주소를 검색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106483" y="2260605"/>
            <a:ext cx="4754885" cy="63457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8654936" y="2895179"/>
            <a:ext cx="24440" cy="263729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3" idx="0"/>
          </p:cNvCxnSpPr>
          <p:nvPr/>
        </p:nvCxnSpPr>
        <p:spPr>
          <a:xfrm flipH="1" flipV="1">
            <a:off x="7058022" y="5213974"/>
            <a:ext cx="364553" cy="31850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135" y="5973132"/>
            <a:ext cx="2667372" cy="59063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46" name="직선 화살표 연결선 45"/>
          <p:cNvCxnSpPr/>
          <p:nvPr/>
        </p:nvCxnSpPr>
        <p:spPr>
          <a:xfrm flipH="1">
            <a:off x="5151639" y="5200893"/>
            <a:ext cx="861233" cy="77223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106484" y="3702167"/>
            <a:ext cx="3814160" cy="149872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47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</a:t>
            </a:r>
            <a:r>
              <a:rPr lang="en-US" altLang="ko-KR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API(</a:t>
            </a:r>
            <a:r>
              <a:rPr lang="ko-KR" altLang="en-US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r>
              <a:rPr lang="en-US" altLang="ko-KR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07513" y="1128852"/>
            <a:ext cx="2904080" cy="143525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0" name="TextBox 29"/>
          <p:cNvSpPr txBox="1"/>
          <p:nvPr/>
        </p:nvSpPr>
        <p:spPr>
          <a:xfrm>
            <a:off x="701982" y="2134799"/>
            <a:ext cx="3706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25" dirty="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17" y="1614705"/>
            <a:ext cx="180183" cy="423288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1483291" y="1444014"/>
            <a:ext cx="1708796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</a:t>
            </a:r>
            <a:r>
              <a:rPr lang="ko-KR" altLang="en-US" sz="675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내용에서 </a:t>
            </a:r>
            <a:r>
              <a:rPr lang="ko-KR" altLang="en-US" sz="675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지도 </a:t>
            </a:r>
            <a:r>
              <a:rPr lang="ko-KR" altLang="en-US" sz="675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조회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474639" y="2003230"/>
            <a:ext cx="1895637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해당 컨텐츠 장소를 도착지로 설정하여 </a:t>
            </a:r>
            <a:r>
              <a:rPr lang="ko-KR" altLang="en-US" sz="675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길찾기</a:t>
            </a:r>
            <a:r>
              <a:rPr lang="ko-KR" altLang="en-US" sz="675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페이지 이동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27438" y="163084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125344" y="2011881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13" y="2688818"/>
            <a:ext cx="7924967" cy="36959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4" name="직사각형 43"/>
          <p:cNvSpPr/>
          <p:nvPr/>
        </p:nvSpPr>
        <p:spPr>
          <a:xfrm>
            <a:off x="3695962" y="1145454"/>
            <a:ext cx="4836518" cy="143525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TextBox 44"/>
          <p:cNvSpPr txBox="1"/>
          <p:nvPr/>
        </p:nvSpPr>
        <p:spPr>
          <a:xfrm>
            <a:off x="3828054" y="1238417"/>
            <a:ext cx="36106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해당 컨텐츠 장소 위치를 </a:t>
            </a:r>
            <a:r>
              <a:rPr lang="ko-KR" altLang="en-US" sz="1350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마커로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표시한다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28054" y="2026910"/>
            <a:ext cx="44609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해당 컨텐츠 장소가 도착지로 설정되어 </a:t>
            </a:r>
            <a:r>
              <a:rPr lang="ko-KR" altLang="en-US" sz="1350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길찾기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버튼을 클릭하면 카카오맵으로 이동한다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28054" y="1649290"/>
            <a:ext cx="46046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지도 </a:t>
            </a:r>
            <a:r>
              <a:rPr lang="ko-KR" altLang="en-US" sz="135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타입을 전환할 수 있는 </a:t>
            </a:r>
            <a:r>
              <a:rPr lang="ko-KR" altLang="en-US" sz="1350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지도타입</a:t>
            </a:r>
            <a:r>
              <a:rPr lang="ko-KR" altLang="en-US" sz="135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컨트롤을 </a:t>
            </a:r>
            <a:r>
              <a:rPr lang="ko-KR" altLang="en-US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생성한다</a:t>
            </a:r>
            <a:r>
              <a:rPr lang="en-US" altLang="ko-KR" sz="135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7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API(</a:t>
            </a:r>
            <a:r>
              <a:rPr lang="ko-KR" altLang="en-US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81558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87432" y="5399119"/>
            <a:ext cx="3223564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/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길찾기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탭을 클릭하여 조회할 때 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정상적으로 지도를 출력하기 위해 </a:t>
            </a:r>
            <a:r>
              <a:rPr lang="en-US" altLang="ko-KR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relayout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함수 사용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65117"/>
            <a:ext cx="5305299" cy="538595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482134" y="1291954"/>
            <a:ext cx="4754885" cy="109379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82134" y="2481354"/>
            <a:ext cx="4172993" cy="138406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82133" y="3961020"/>
            <a:ext cx="5127966" cy="138406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82133" y="5399119"/>
            <a:ext cx="4572005" cy="101893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010" y="5873576"/>
            <a:ext cx="1924319" cy="64779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38" name="직선 화살표 연결선 37"/>
          <p:cNvCxnSpPr>
            <a:stCxn id="36" idx="3"/>
            <a:endCxn id="25" idx="1"/>
          </p:cNvCxnSpPr>
          <p:nvPr/>
        </p:nvCxnSpPr>
        <p:spPr>
          <a:xfrm flipV="1">
            <a:off x="5054138" y="5599174"/>
            <a:ext cx="733294" cy="30941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endCxn id="11" idx="1"/>
          </p:cNvCxnSpPr>
          <p:nvPr/>
        </p:nvCxnSpPr>
        <p:spPr>
          <a:xfrm>
            <a:off x="6500553" y="5799229"/>
            <a:ext cx="407457" cy="39824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6" idx="3"/>
          </p:cNvCxnSpPr>
          <p:nvPr/>
        </p:nvCxnSpPr>
        <p:spPr>
          <a:xfrm flipV="1">
            <a:off x="5237019" y="1517604"/>
            <a:ext cx="833702" cy="32124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70721" y="1401150"/>
            <a:ext cx="735287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 출력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68295" y="2751207"/>
            <a:ext cx="168469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장소 지도 위에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마커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표시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V="1">
            <a:off x="4666877" y="2871714"/>
            <a:ext cx="1001419" cy="35296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V="1">
            <a:off x="5610099" y="4290076"/>
            <a:ext cx="1001419" cy="35296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11517" y="4090021"/>
            <a:ext cx="2283101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우측 상단에 지도 타입과 확대 축소를 제어하는 컨트롤 생성 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14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Introduction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 b="1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defRPr>
            </a:lvl1pPr>
          </a:lstStyle>
          <a:p>
            <a:r>
              <a:rPr lang="ko-KR" altLang="en-US"/>
              <a:t>프로젝트 소개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491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Project Introduction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38131" y="1523459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8714" y="4121165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Name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3670" y="4775973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smtClean="0">
                <a:solidFill>
                  <a:schemeClr val="accent2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Ezen_Jeonju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795338" y="3543300"/>
            <a:ext cx="7553325" cy="0"/>
          </a:xfrm>
          <a:prstGeom prst="line">
            <a:avLst/>
          </a:prstGeom>
          <a:ln>
            <a:solidFill>
              <a:schemeClr val="bg2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75309" y="2394880"/>
            <a:ext cx="4393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solidFill>
                  <a:schemeClr val="accent2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클라우드 및 </a:t>
            </a:r>
            <a:r>
              <a:rPr lang="en-US" altLang="ko-KR" smtClean="0">
                <a:solidFill>
                  <a:schemeClr val="accent2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Spring Framework</a:t>
            </a:r>
            <a:r>
              <a:rPr lang="ko-KR" altLang="en-US" smtClean="0">
                <a:solidFill>
                  <a:schemeClr val="accent2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를 활용한</a:t>
            </a:r>
            <a:endParaRPr lang="en-US" altLang="ko-KR" smtClean="0">
              <a:solidFill>
                <a:schemeClr val="accent2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algn="ctr"/>
            <a:r>
              <a:rPr lang="en-US" altLang="ko-KR" smtClean="0">
                <a:solidFill>
                  <a:schemeClr val="accent2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SNS </a:t>
            </a:r>
            <a:r>
              <a:rPr lang="ko-KR" altLang="en-US" smtClean="0">
                <a:solidFill>
                  <a:schemeClr val="accent2">
                    <a:lumMod val="50000"/>
                  </a:schemeClr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데이터활용 지역홍보시스템</a:t>
            </a:r>
            <a:endParaRPr lang="ko-KR" altLang="en-US">
              <a:solidFill>
                <a:schemeClr val="accent2">
                  <a:lumMod val="50000"/>
                </a:schemeClr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30" y="2345228"/>
            <a:ext cx="745635" cy="7456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6" y="2345228"/>
            <a:ext cx="745635" cy="745635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069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Kakao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Map API(</a:t>
            </a:r>
            <a:r>
              <a:rPr lang="ko-KR" altLang="en-US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r>
              <a:rPr lang="en-US" altLang="ko-KR" dirty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99684"/>
            <a:ext cx="8418701" cy="22422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6508318" y="3727047"/>
            <a:ext cx="2076462" cy="553998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장소명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위도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경도 데이터를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이용하여 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위치를 목적지로 지정한 상태의 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길찾기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URL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바로가기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설정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238591" y="2301031"/>
            <a:ext cx="4946078" cy="25097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55959" y="2896096"/>
            <a:ext cx="7767542" cy="18376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7308161" y="3060364"/>
            <a:ext cx="23664" cy="66050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25" idx="1"/>
          </p:cNvCxnSpPr>
          <p:nvPr/>
        </p:nvCxnSpPr>
        <p:spPr>
          <a:xfrm flipH="1">
            <a:off x="5436677" y="4004046"/>
            <a:ext cx="1071641" cy="67504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endCxn id="48" idx="2"/>
          </p:cNvCxnSpPr>
          <p:nvPr/>
        </p:nvCxnSpPr>
        <p:spPr>
          <a:xfrm flipV="1">
            <a:off x="5159574" y="1679233"/>
            <a:ext cx="1262638" cy="62179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38279" y="1433012"/>
            <a:ext cx="209354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컨텐츠의 </a:t>
            </a:r>
            <a:r>
              <a:rPr lang="ko-KR" altLang="en-US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장소명을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도착지로 출력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97" y="3720871"/>
            <a:ext cx="4933479" cy="28797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38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YouTube Data API (Playlist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크롤링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467" y="4830254"/>
            <a:ext cx="4778318" cy="16805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98" y="1422976"/>
            <a:ext cx="4098503" cy="289849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992901" y="4694326"/>
            <a:ext cx="2238240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5" name="TextBox 34"/>
          <p:cNvSpPr txBox="1"/>
          <p:nvPr/>
        </p:nvSpPr>
        <p:spPr>
          <a:xfrm>
            <a:off x="1286148" y="5720421"/>
            <a:ext cx="4635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683" y="5200327"/>
            <a:ext cx="180183" cy="423288"/>
          </a:xfrm>
          <a:prstGeom prst="rect">
            <a:avLst/>
          </a:prstGeom>
        </p:spPr>
      </p:pic>
      <p:sp>
        <p:nvSpPr>
          <p:cNvPr id="38" name="타원 37"/>
          <p:cNvSpPr/>
          <p:nvPr/>
        </p:nvSpPr>
        <p:spPr>
          <a:xfrm>
            <a:off x="2067457" y="5029636"/>
            <a:ext cx="847652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플리에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영상추가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058806" y="5588852"/>
            <a:ext cx="864955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바로 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목록 조회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 flipV="1">
            <a:off x="1711604" y="5216465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1709510" y="559750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924214" y="1389507"/>
            <a:ext cx="3768571" cy="293196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5" name="TextBox 44"/>
          <p:cNvSpPr txBox="1"/>
          <p:nvPr/>
        </p:nvSpPr>
        <p:spPr>
          <a:xfrm>
            <a:off x="5184236" y="1562730"/>
            <a:ext cx="32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유튜브 특정 계정의 플레이리스트에 영상을 추가하고 그 영상들을 가져와 출력한다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84235" y="2466558"/>
            <a:ext cx="32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플레이리스트에 추가하는 영상은 바로 목록에 반영되도록 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84235" y="3162636"/>
            <a:ext cx="32485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목록 출력 순서는 최근 추가된 영상 순으로 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914467" y="4503181"/>
            <a:ext cx="142079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YouTube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플레이리스트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84234" y="3858713"/>
            <a:ext cx="3248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영상은 한 페이지에 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12</a:t>
            </a:r>
            <a:r>
              <a:rPr lang="ko-KR" altLang="en-US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개씩 출력한다</a:t>
            </a:r>
            <a:r>
              <a:rPr lang="en-US" altLang="ko-KR" sz="135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2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38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YouTube Data API (Playlist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크롤링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7157"/>
          <a:stretch/>
        </p:blipFill>
        <p:spPr>
          <a:xfrm>
            <a:off x="456879" y="1482022"/>
            <a:ext cx="3991532" cy="25254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456879" y="1183502"/>
            <a:ext cx="2626387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Google 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활용을 위한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javascript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라이브러리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1310" b="-1"/>
          <a:stretch/>
        </p:blipFill>
        <p:spPr>
          <a:xfrm>
            <a:off x="456879" y="1876296"/>
            <a:ext cx="5453325" cy="202882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18767"/>
          <a:stretch/>
        </p:blipFill>
        <p:spPr>
          <a:xfrm>
            <a:off x="4876537" y="1246173"/>
            <a:ext cx="3153215" cy="4565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2488216" y="1882559"/>
            <a:ext cx="1390650" cy="141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12490" y="1425359"/>
            <a:ext cx="1736079" cy="1411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876537" y="1035079"/>
            <a:ext cx="8130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고유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29" name="직선 화살표 연결선 28"/>
          <p:cNvCxnSpPr>
            <a:endCxn id="10" idx="1"/>
          </p:cNvCxnSpPr>
          <p:nvPr/>
        </p:nvCxnSpPr>
        <p:spPr>
          <a:xfrm flipV="1">
            <a:off x="4043939" y="1474460"/>
            <a:ext cx="832598" cy="46197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79" y="4078671"/>
            <a:ext cx="4058829" cy="263225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2" name="아래쪽 화살표 31"/>
          <p:cNvSpPr/>
          <p:nvPr/>
        </p:nvSpPr>
        <p:spPr>
          <a:xfrm>
            <a:off x="1260489" y="3621190"/>
            <a:ext cx="211081" cy="457481"/>
          </a:xfrm>
          <a:prstGeom prst="downArrow">
            <a:avLst>
              <a:gd name="adj1" fmla="val 37809"/>
              <a:gd name="adj2" fmla="val 613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4448411" y="4482986"/>
            <a:ext cx="285429" cy="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733840" y="4359876"/>
            <a:ext cx="249067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가져오고자 하는 플레이리스트의 고유 아이디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200864" y="4628919"/>
            <a:ext cx="1198466" cy="5969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99331" y="4565508"/>
            <a:ext cx="133451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가져올 최대 영상 갯수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952772" y="5417080"/>
            <a:ext cx="1198466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20985" y="5293969"/>
            <a:ext cx="268921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최신순으로 출력하기 위해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order: ‘date＇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설정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4277304" y="6351173"/>
            <a:ext cx="1198466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67675" y="6228062"/>
            <a:ext cx="238089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가져온 영상이 있으면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if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구문 내의 코드 실행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53498" y="5819775"/>
            <a:ext cx="1994352" cy="11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7080529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3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38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YouTube Data API (Playlist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크롤링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9480"/>
            <a:ext cx="5221006" cy="549715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30" name="직선 화살표 연결선 29"/>
          <p:cNvCxnSpPr/>
          <p:nvPr/>
        </p:nvCxnSpPr>
        <p:spPr>
          <a:xfrm>
            <a:off x="2743200" y="4221480"/>
            <a:ext cx="872480" cy="26150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780"/>
          <a:stretch/>
        </p:blipFill>
        <p:spPr>
          <a:xfrm>
            <a:off x="3657600" y="4295300"/>
            <a:ext cx="5328994" cy="90943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449606" y="4901112"/>
            <a:ext cx="154819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tableCell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생성되는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&lt;td&gt;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3365770" y="2008730"/>
            <a:ext cx="499819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19634" y="1900851"/>
            <a:ext cx="129695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페이징을 위한 변수들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7107" y="1380959"/>
            <a:ext cx="281902" cy="12620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97107" y="1508102"/>
            <a:ext cx="564657" cy="12620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97107" y="1900851"/>
            <a:ext cx="564657" cy="12620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03866" y="2167394"/>
            <a:ext cx="513325" cy="12620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497107" y="2291280"/>
            <a:ext cx="387203" cy="12620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141029" y="6366114"/>
            <a:ext cx="1038411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238300" y="6298505"/>
            <a:ext cx="784107" cy="13521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6100" y="5640590"/>
            <a:ext cx="3943900" cy="10478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8" name="직사각형 47"/>
          <p:cNvSpPr/>
          <p:nvPr/>
        </p:nvSpPr>
        <p:spPr>
          <a:xfrm>
            <a:off x="5316589" y="5966708"/>
            <a:ext cx="840668" cy="135219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119122" y="6420031"/>
            <a:ext cx="176780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생성된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&lt;tr&gt;&lt;td&gt;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table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삽입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90602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4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5" y="3859002"/>
            <a:ext cx="3943900" cy="10478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38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YouTube Data API (Playlist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크롤링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2374"/>
          <a:stretch/>
        </p:blipFill>
        <p:spPr>
          <a:xfrm>
            <a:off x="439326" y="1851472"/>
            <a:ext cx="8550926" cy="1803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439326" y="1564694"/>
            <a:ext cx="102673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페이지 생성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49" y="5225249"/>
            <a:ext cx="3877216" cy="68589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7" name="직선 화살표 연결선 26"/>
          <p:cNvCxnSpPr/>
          <p:nvPr/>
        </p:nvCxnSpPr>
        <p:spPr>
          <a:xfrm>
            <a:off x="2153029" y="3463390"/>
            <a:ext cx="0" cy="39561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94509" y="5656233"/>
            <a:ext cx="114883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생성된 페이지 목록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92717" y="1959654"/>
            <a:ext cx="1156868" cy="17156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761270" y="4464269"/>
            <a:ext cx="1034231" cy="15571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4594509" y="4655713"/>
            <a:ext cx="176850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생성된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&lt;a&gt;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목록을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&lt;div&gt;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삽입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2153029" y="4901934"/>
            <a:ext cx="0" cy="32331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공공데이터 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45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87706" y="1153647"/>
            <a:ext cx="4493492" cy="3539507"/>
            <a:chOff x="921715" y="1055187"/>
            <a:chExt cx="4476903" cy="3304672"/>
          </a:xfrm>
        </p:grpSpPr>
        <p:pic>
          <p:nvPicPr>
            <p:cNvPr id="20" name="그림 19" descr="화면 캡처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614" y="1154035"/>
              <a:ext cx="1212078" cy="2862256"/>
            </a:xfrm>
            <a:prstGeom prst="rect">
              <a:avLst/>
            </a:prstGeom>
          </p:spPr>
        </p:pic>
        <p:pic>
          <p:nvPicPr>
            <p:cNvPr id="21" name="그림 20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07" y="1142980"/>
              <a:ext cx="1104544" cy="3105302"/>
            </a:xfrm>
            <a:prstGeom prst="rect">
              <a:avLst/>
            </a:prstGeom>
          </p:spPr>
        </p:pic>
        <p:pic>
          <p:nvPicPr>
            <p:cNvPr id="22" name="그림 21" descr="화면 캡처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355" y="1055187"/>
              <a:ext cx="1620849" cy="2906153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921715" y="1110138"/>
              <a:ext cx="4476903" cy="3249721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65889" y="4883232"/>
            <a:ext cx="2238240" cy="1410923"/>
            <a:chOff x="1076508" y="4775243"/>
            <a:chExt cx="2238240" cy="1662534"/>
          </a:xfrm>
        </p:grpSpPr>
        <p:sp>
          <p:nvSpPr>
            <p:cNvPr id="26" name="직사각형 25"/>
            <p:cNvSpPr/>
            <p:nvPr/>
          </p:nvSpPr>
          <p:spPr>
            <a:xfrm>
              <a:off x="1076508" y="4775243"/>
              <a:ext cx="2238240" cy="1662534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39469" y="5801061"/>
              <a:ext cx="370614" cy="258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25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회원</a:t>
              </a:r>
              <a:endParaRPr lang="ko-KR" altLang="en-US" sz="825" dirty="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8290" y="5281244"/>
              <a:ext cx="180183" cy="423288"/>
            </a:xfrm>
            <a:prstGeom prst="rect">
              <a:avLst/>
            </a:prstGeom>
          </p:spPr>
        </p:pic>
        <p:sp>
          <p:nvSpPr>
            <p:cNvPr id="31" name="타원 30"/>
            <p:cNvSpPr/>
            <p:nvPr/>
          </p:nvSpPr>
          <p:spPr>
            <a:xfrm>
              <a:off x="2151064" y="5110553"/>
              <a:ext cx="847652" cy="3170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smtClean="0">
                  <a:solidFill>
                    <a:schemeClr val="bg2">
                      <a:lumMod val="25000"/>
                    </a:schemeClr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전주 장소 목록 확인</a:t>
              </a:r>
              <a:endParaRPr lang="ko-KR" altLang="en-US" sz="675" dirty="0">
                <a:solidFill>
                  <a:schemeClr val="bg2">
                    <a:lumMod val="2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142413" y="5669769"/>
              <a:ext cx="982195" cy="3170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smtClean="0">
                  <a:solidFill>
                    <a:schemeClr val="bg2">
                      <a:lumMod val="25000"/>
                    </a:schemeClr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전주 명소 확인</a:t>
              </a:r>
              <a:endParaRPr lang="ko-KR" altLang="en-US" sz="675" dirty="0">
                <a:solidFill>
                  <a:schemeClr val="bg2">
                    <a:lumMod val="2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V="1">
              <a:off x="1795211" y="5297382"/>
              <a:ext cx="232658" cy="131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1793117" y="5678420"/>
              <a:ext cx="232658" cy="131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4926568" y="1212503"/>
            <a:ext cx="4076286" cy="4356409"/>
            <a:chOff x="4965300" y="1776576"/>
            <a:chExt cx="4068971" cy="4298734"/>
          </a:xfrm>
        </p:grpSpPr>
        <p:grpSp>
          <p:nvGrpSpPr>
            <p:cNvPr id="40" name="그룹 39"/>
            <p:cNvGrpSpPr/>
            <p:nvPr/>
          </p:nvGrpSpPr>
          <p:grpSpPr>
            <a:xfrm>
              <a:off x="4965300" y="1776576"/>
              <a:ext cx="4068971" cy="4298734"/>
              <a:chOff x="4965301" y="1725022"/>
              <a:chExt cx="3768570" cy="2348037"/>
            </a:xfrm>
          </p:grpSpPr>
          <p:sp>
            <p:nvSpPr>
              <p:cNvPr id="45" name="직사각형 44"/>
              <p:cNvSpPr/>
              <p:nvPr/>
            </p:nvSpPr>
            <p:spPr>
              <a:xfrm>
                <a:off x="4981011" y="1725022"/>
                <a:ext cx="3752860" cy="2348037"/>
              </a:xfrm>
              <a:prstGeom prst="rect">
                <a:avLst/>
              </a:prstGeom>
              <a:noFill/>
              <a:ln w="63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65301" y="1913786"/>
                <a:ext cx="3606394" cy="273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sz="1350" smtClean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일정 등록할 때 추천 장소</a:t>
                </a:r>
                <a:r>
                  <a:rPr lang="en-US" altLang="ko-KR" sz="1350" smtClean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, </a:t>
                </a:r>
                <a:r>
                  <a:rPr lang="ko-KR" altLang="en-US" sz="1350" smtClean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명소</a:t>
                </a:r>
                <a:r>
                  <a:rPr lang="en-US" altLang="ko-KR" sz="1350" smtClean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, </a:t>
                </a:r>
                <a:r>
                  <a:rPr lang="ko-KR" altLang="en-US" sz="1350" smtClean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음식점들이 출력된다</a:t>
                </a:r>
                <a:r>
                  <a:rPr lang="en-US" altLang="ko-KR" sz="1350" smtClean="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.</a:t>
                </a:r>
                <a:endParaRPr lang="ko-KR" altLang="en-US" sz="135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965300" y="4230134"/>
              <a:ext cx="3893868" cy="706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지도를 누르면 공공데이터 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API</a:t>
              </a: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에서 가져온 위도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,</a:t>
              </a: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경도를 이용해 카카오맵 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API</a:t>
              </a: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와 같이 사용해서 지도 자세히보기 목록을 출력한다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.</a:t>
              </a:r>
              <a:endParaRPr lang="ko-KR" altLang="en-US" sz="135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965300" y="3527476"/>
              <a:ext cx="3893868" cy="501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맛집추천은 별점이 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4</a:t>
              </a: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점이상인 전주 음식점들만 리스트에 출력한다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.</a:t>
              </a: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 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(</a:t>
              </a: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네이버 인기도 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API)</a:t>
              </a:r>
              <a:endParaRPr lang="ko-KR" altLang="en-US" sz="135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65300" y="2824819"/>
              <a:ext cx="3850678" cy="501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음식점과 관광지는 장소의 이미지를 제공하고 이미지가 없을시 다른 이미지로 대체한다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.(API)</a:t>
              </a:r>
              <a:endParaRPr lang="ko-KR" altLang="en-US" sz="135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5300" y="5137791"/>
              <a:ext cx="3893868" cy="706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명소 추천은 공공데이터에 제공신청한 전주 명소 리스트를 공공데이터가 제시해준 순서대로 랭킹을 부여한다</a:t>
              </a:r>
              <a:r>
                <a:rPr lang="en-US" altLang="ko-KR" sz="1350" smtClean="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.</a:t>
              </a:r>
              <a:endParaRPr lang="ko-KR" altLang="en-US" sz="1350">
                <a:latin typeface="넥슨Lv2고딕 Medium" panose="00000600000000000000" pitchFamily="2" charset="-127"/>
                <a:ea typeface="넥슨Lv2고딕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9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공공데이터 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API(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명소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t="753" b="1"/>
          <a:stretch/>
        </p:blipFill>
        <p:spPr>
          <a:xfrm>
            <a:off x="228600" y="2036380"/>
            <a:ext cx="8616218" cy="46937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4" y="1170268"/>
            <a:ext cx="6039757" cy="6240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1745278" y="1815484"/>
            <a:ext cx="196824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공공데이터 포털에 제공 신청한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1604989" y="1794318"/>
            <a:ext cx="7244" cy="33147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20085" y="2562429"/>
            <a:ext cx="2379177" cy="86177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Javascript</a:t>
            </a:r>
            <a:r>
              <a:rPr lang="ko-KR" altLang="en-US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fetch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가져옴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currentPagePlace =&gt;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가져온 데이터들을 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페이징하기 위해 변수를 둠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perPage=10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데이터가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10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개씩 출력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</a:t>
            </a: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serviceKey = 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인증키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8" name="직선 화살표 연결선 47"/>
          <p:cNvCxnSpPr>
            <a:stCxn id="53" idx="3"/>
          </p:cNvCxnSpPr>
          <p:nvPr/>
        </p:nvCxnSpPr>
        <p:spPr>
          <a:xfrm flipV="1">
            <a:off x="3525413" y="3009133"/>
            <a:ext cx="299183" cy="23038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479792" y="3469899"/>
            <a:ext cx="5370881" cy="116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65688" y="3802947"/>
            <a:ext cx="7933573" cy="131224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/>
          <p:cNvCxnSpPr>
            <a:endCxn id="52" idx="1"/>
          </p:cNvCxnSpPr>
          <p:nvPr/>
        </p:nvCxnSpPr>
        <p:spPr>
          <a:xfrm>
            <a:off x="5404624" y="5115191"/>
            <a:ext cx="1316825" cy="62168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721449" y="5305987"/>
            <a:ext cx="2077813" cy="861774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가져온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data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들을 페이징 처리를 위해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/>
            </a:r>
            <a:b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</a:b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slice, forEach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문을 사용함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.</a:t>
            </a: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JSON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형식으로 가져온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api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중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관광명소명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위도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경도</a:t>
            </a:r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key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값으로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/>
            </a:r>
            <a:b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</a:b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넣어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value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변수로 등록해 가져옴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79792" y="3110749"/>
            <a:ext cx="3045621" cy="2575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49" idx="3"/>
            <a:endCxn id="47" idx="1"/>
          </p:cNvCxnSpPr>
          <p:nvPr/>
        </p:nvCxnSpPr>
        <p:spPr>
          <a:xfrm flipV="1">
            <a:off x="5850673" y="2993316"/>
            <a:ext cx="569412" cy="53477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24596" y="2872610"/>
            <a:ext cx="777777" cy="24622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페이징 변수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27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공공데이터 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API(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음식추천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11" name="그림 10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26"/>
          <a:stretch/>
        </p:blipFill>
        <p:spPr>
          <a:xfrm>
            <a:off x="3001791" y="956438"/>
            <a:ext cx="2938883" cy="54141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15907"/>
          <a:stretch/>
        </p:blipFill>
        <p:spPr>
          <a:xfrm>
            <a:off x="228600" y="1863982"/>
            <a:ext cx="7992855" cy="47463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2" name="직선 화살표 연결선 11"/>
          <p:cNvCxnSpPr>
            <a:stCxn id="11" idx="2"/>
            <a:endCxn id="13" idx="0"/>
          </p:cNvCxnSpPr>
          <p:nvPr/>
        </p:nvCxnSpPr>
        <p:spPr>
          <a:xfrm flipH="1">
            <a:off x="4225028" y="1497854"/>
            <a:ext cx="246205" cy="36612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08489" y="3701451"/>
            <a:ext cx="3862744" cy="1906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77539" y="4334394"/>
            <a:ext cx="3860373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[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네이버인기도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]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라는 키값을 이용해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4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점이상의 데이터만 출력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</a:t>
            </a:r>
          </a:p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실수인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value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값을 이용해 별이 출력되고 네이버인기도가 같이 출력되게 함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83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공공데이터 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API(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관광지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음식점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7"/>
          <a:stretch/>
        </p:blipFill>
        <p:spPr>
          <a:xfrm>
            <a:off x="3204188" y="1003415"/>
            <a:ext cx="2938883" cy="55827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16427"/>
          <a:stretch/>
        </p:blipFill>
        <p:spPr>
          <a:xfrm>
            <a:off x="228600" y="2071944"/>
            <a:ext cx="8528839" cy="460349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7" name="직선 화살표 연결선 16"/>
          <p:cNvCxnSpPr>
            <a:stCxn id="16" idx="2"/>
            <a:endCxn id="3" idx="0"/>
          </p:cNvCxnSpPr>
          <p:nvPr/>
        </p:nvCxnSpPr>
        <p:spPr>
          <a:xfrm flipH="1">
            <a:off x="4493020" y="1561686"/>
            <a:ext cx="180610" cy="51025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035231" y="4601735"/>
            <a:ext cx="4703930" cy="84005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221375" y="4373690"/>
            <a:ext cx="4094391" cy="40011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[firstimage]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라는 키값을 이용해 대표이미지를 같이 출력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</a:t>
            </a:r>
          </a:p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이미지의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value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 존재하지 않으면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noImage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 출력되게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placeholder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이용  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8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Spring security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49</a:t>
            </a:fld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t="4507"/>
          <a:stretch/>
        </p:blipFill>
        <p:spPr>
          <a:xfrm>
            <a:off x="852309" y="4420736"/>
            <a:ext cx="7425575" cy="14846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rcRect t="2722"/>
          <a:stretch/>
        </p:blipFill>
        <p:spPr>
          <a:xfrm>
            <a:off x="4368592" y="1821912"/>
            <a:ext cx="3496163" cy="10379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1792"/>
          <a:stretch/>
        </p:blipFill>
        <p:spPr>
          <a:xfrm>
            <a:off x="852309" y="1838538"/>
            <a:ext cx="3239553" cy="214074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852310" y="1594241"/>
            <a:ext cx="2729697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pom.xml -security</a:t>
            </a:r>
            <a:r>
              <a:rPr lang="ko-KR" altLang="en-US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사용하기 위한 의존성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추가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7725" y="4153984"/>
            <a:ext cx="184494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config/security.xml –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빈 정의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68593" y="1565425"/>
            <a:ext cx="1528132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web.xml -  xml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파일 로드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53935" y="2365349"/>
            <a:ext cx="1974309" cy="1700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/>
          <p:cNvCxnSpPr>
            <a:stCxn id="38" idx="2"/>
            <a:endCxn id="18" idx="0"/>
          </p:cNvCxnSpPr>
          <p:nvPr/>
        </p:nvCxnSpPr>
        <p:spPr>
          <a:xfrm flipH="1">
            <a:off x="4565097" y="2535381"/>
            <a:ext cx="1075993" cy="188535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3826855" y="5455185"/>
            <a:ext cx="1296786" cy="21861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2925998" y="5858544"/>
            <a:ext cx="296241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비밀번호를 안전하게 저장하기 위해 사용되는 해시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2" name="직선 화살표 연결선 41"/>
          <p:cNvCxnSpPr>
            <a:stCxn id="40" idx="2"/>
            <a:endCxn id="41" idx="0"/>
          </p:cNvCxnSpPr>
          <p:nvPr/>
        </p:nvCxnSpPr>
        <p:spPr>
          <a:xfrm flipH="1">
            <a:off x="4407206" y="5673802"/>
            <a:ext cx="68042" cy="18474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10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Introduction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프로젝트 목표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363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Project Objectives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76" y="4585972"/>
            <a:ext cx="859733" cy="8597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43" y="1751313"/>
            <a:ext cx="859733" cy="8597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0772" y="2697821"/>
            <a:ext cx="1133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시스템 목표</a:t>
            </a:r>
            <a:endParaRPr lang="ko-KR" altLang="en-US" sz="16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800" y="5636849"/>
            <a:ext cx="7745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팀 목표</a:t>
            </a:r>
            <a:endParaRPr lang="ko-KR" altLang="en-US" sz="16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795338" y="3848100"/>
            <a:ext cx="7553325" cy="0"/>
          </a:xfrm>
          <a:prstGeom prst="line">
            <a:avLst/>
          </a:prstGeom>
          <a:ln>
            <a:solidFill>
              <a:schemeClr val="bg2">
                <a:lumMod val="75000"/>
                <a:alpha val="5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81684" y="4588108"/>
            <a:ext cx="2789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Spring Framework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기술 습득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81684" y="5119404"/>
            <a:ext cx="1762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각종 </a:t>
            </a:r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API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기술 습득</a:t>
            </a:r>
            <a:endParaRPr lang="en-US" altLang="ko-KR" sz="1600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1684" y="5650700"/>
            <a:ext cx="1876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Frontend </a:t>
            </a:r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기술 향상</a:t>
            </a:r>
            <a:endParaRPr lang="en-US" altLang="ko-KR" sz="1600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1684" y="1768060"/>
            <a:ext cx="1544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전주 관광지 소개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1684" y="2253308"/>
            <a:ext cx="2672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리뷰를 통한 관광객들간의 소통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1684" y="2738556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여행 루트를 직접 계획</a:t>
            </a:r>
            <a:endParaRPr lang="ko-KR" altLang="en-US" sz="160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2162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83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Spring security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39314"/>
            <a:ext cx="4877481" cy="5048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04800" y="1393093"/>
            <a:ext cx="289268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MemberController.java – memberJoinAction( )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961" y="2299019"/>
            <a:ext cx="4782217" cy="136226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899376" y="1817145"/>
            <a:ext cx="1897272" cy="17003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>
            <a:stCxn id="24" idx="2"/>
            <a:endCxn id="8" idx="0"/>
          </p:cNvCxnSpPr>
          <p:nvPr/>
        </p:nvCxnSpPr>
        <p:spPr>
          <a:xfrm>
            <a:off x="2848012" y="1987177"/>
            <a:ext cx="2491058" cy="31184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99152" y="3273652"/>
            <a:ext cx="2186619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솔트 생성 후 비밀번호 해시화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(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높은 강도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후에 해시된 비밀번호 반환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9450"/>
          <a:stretch/>
        </p:blipFill>
        <p:spPr>
          <a:xfrm>
            <a:off x="299642" y="4219347"/>
            <a:ext cx="5039428" cy="7332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299642" y="3973126"/>
            <a:ext cx="293424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MemberController.java – memberLoginAction( )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877" y="4656297"/>
            <a:ext cx="4412680" cy="170867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075523" y="6280342"/>
            <a:ext cx="327538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입력된 비밀번호가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Bcrypt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해시 패턴에 맞는지 검사 후 실제로 평문 비밀번호와 해시된 비밀번호가 일치하는지 확인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09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쿠키를 사용한 조회수 중복 방지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9" y="1402358"/>
            <a:ext cx="7897403" cy="7502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58844" y="1845269"/>
            <a:ext cx="1636685" cy="15571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750949" y="2000982"/>
            <a:ext cx="0" cy="39561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59" y="2443893"/>
            <a:ext cx="5063909" cy="386052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458603" y="1135299"/>
            <a:ext cx="932047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컨텐츠에 이동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2241" y="2197672"/>
            <a:ext cx="155623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쿠키 체크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/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입력하는 메서드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641" y="4862703"/>
            <a:ext cx="5649713" cy="45715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2630942" y="5512349"/>
            <a:ext cx="665225" cy="15117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5" idx="0"/>
          </p:cNvCxnSpPr>
          <p:nvPr/>
        </p:nvCxnSpPr>
        <p:spPr>
          <a:xfrm flipV="1">
            <a:off x="2963555" y="5227320"/>
            <a:ext cx="378458" cy="28502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3349283" y="5512809"/>
            <a:ext cx="902677" cy="15071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875276" y="5227320"/>
            <a:ext cx="617770" cy="2797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2906179" y="5373388"/>
            <a:ext cx="4378541" cy="45981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77297" y="5622418"/>
            <a:ext cx="165690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쿠키값은 하루동안 저장됨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3805703" y="3397956"/>
            <a:ext cx="378458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66996" y="3259212"/>
            <a:ext cx="301772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쿠키를 전부 가져와서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“boardView”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쿠키가 있는지 체크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5201333" y="4251396"/>
            <a:ext cx="378458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699556" y="4128285"/>
            <a:ext cx="2983465" cy="553998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cidx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값을 가진 쿠키가 없으면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contentsViewCountUpdate(cidx)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 실행 후에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쿠키 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4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세션을 사용한 이메일 인증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291521" y="4525206"/>
            <a:ext cx="2238240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2" name="TextBox 51"/>
          <p:cNvSpPr txBox="1"/>
          <p:nvPr/>
        </p:nvSpPr>
        <p:spPr>
          <a:xfrm>
            <a:off x="1648087" y="5551301"/>
            <a:ext cx="3706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303" y="5031207"/>
            <a:ext cx="180183" cy="423288"/>
          </a:xfrm>
          <a:prstGeom prst="rect">
            <a:avLst/>
          </a:prstGeom>
        </p:spPr>
      </p:pic>
      <p:sp>
        <p:nvSpPr>
          <p:cNvPr id="54" name="타원 53"/>
          <p:cNvSpPr/>
          <p:nvPr/>
        </p:nvSpPr>
        <p:spPr>
          <a:xfrm>
            <a:off x="2366076" y="4860516"/>
            <a:ext cx="1049519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메일입력 후 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인증번호 전홍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2357426" y="5419732"/>
            <a:ext cx="864955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인증번호 확인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 flipV="1">
            <a:off x="2010224" y="5047345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2008130" y="542838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4083909" y="4525207"/>
            <a:ext cx="3768571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4343930" y="4652513"/>
            <a:ext cx="324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이메일 입력 후 해당 메일로 인증번호를 보낸다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43930" y="5225214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인증번호 입력란에 인증번호를 입력한 후 확인버튼을 눌러 인증완료한다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343929" y="5797915"/>
            <a:ext cx="3248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인증번호는 세션에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180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초동안 저장한다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56" y="2604694"/>
            <a:ext cx="3569211" cy="46919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1905" y="1969766"/>
            <a:ext cx="3569211" cy="21682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5" name="TextBox 64"/>
          <p:cNvSpPr txBox="1"/>
          <p:nvPr/>
        </p:nvSpPr>
        <p:spPr>
          <a:xfrm>
            <a:off x="676179" y="2308791"/>
            <a:ext cx="730647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회원가입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623528" y="1673863"/>
            <a:ext cx="97877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비밀번호 찾기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99615" y="1386265"/>
            <a:ext cx="8287185" cy="303336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5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3" y="1260090"/>
            <a:ext cx="3091159" cy="5705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세션을 사용한 이메일 인증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158837"/>
            <a:ext cx="4163330" cy="387620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8" name="직선 화살표 연결선 27"/>
          <p:cNvCxnSpPr/>
          <p:nvPr/>
        </p:nvCxnSpPr>
        <p:spPr>
          <a:xfrm>
            <a:off x="2879735" y="1517926"/>
            <a:ext cx="0" cy="64091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426345" y="1375960"/>
            <a:ext cx="831080" cy="114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61536" y="1869624"/>
            <a:ext cx="206426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메일인증을 바로 받기위해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Ajax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활용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683" y="1657659"/>
            <a:ext cx="4846605" cy="149073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41" name="직선 화살표 연결선 40"/>
          <p:cNvCxnSpPr/>
          <p:nvPr/>
        </p:nvCxnSpPr>
        <p:spPr>
          <a:xfrm flipV="1">
            <a:off x="3595914" y="2590801"/>
            <a:ext cx="456769" cy="82295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914" y="4665010"/>
            <a:ext cx="3536406" cy="194264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45" name="직선 화살표 연결선 44"/>
          <p:cNvCxnSpPr/>
          <p:nvPr/>
        </p:nvCxnSpPr>
        <p:spPr>
          <a:xfrm flipV="1">
            <a:off x="2145251" y="5715000"/>
            <a:ext cx="1450663" cy="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82232" y="2880965"/>
            <a:ext cx="358743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NaverMailSend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클래스의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sendEmail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메서드를 이용해 메일 전송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28562" y="4369899"/>
            <a:ext cx="204833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세션에 저장되는 시간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(180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초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)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타이머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277634" y="2251853"/>
            <a:ext cx="1961325" cy="16766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610101" y="2455671"/>
            <a:ext cx="488950" cy="16766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23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74169"/>
            <a:ext cx="4067175" cy="583814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세션을 사용한 이메일 인증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09663" y="1007269"/>
            <a:ext cx="676275" cy="129804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t="575"/>
          <a:stretch/>
        </p:blipFill>
        <p:spPr>
          <a:xfrm>
            <a:off x="4544934" y="2019300"/>
            <a:ext cx="4538106" cy="2445282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785938" y="3723195"/>
            <a:ext cx="1236662" cy="16766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25" idx="3"/>
            <a:endCxn id="10" idx="1"/>
          </p:cNvCxnSpPr>
          <p:nvPr/>
        </p:nvCxnSpPr>
        <p:spPr>
          <a:xfrm flipV="1">
            <a:off x="3022600" y="3241941"/>
            <a:ext cx="1522334" cy="56508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674" y="4710203"/>
            <a:ext cx="3038226" cy="1666919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30" name="직선 화살표 연결선 29"/>
          <p:cNvCxnSpPr>
            <a:endCxn id="13" idx="1"/>
          </p:cNvCxnSpPr>
          <p:nvPr/>
        </p:nvCxnSpPr>
        <p:spPr>
          <a:xfrm>
            <a:off x="1987550" y="5530850"/>
            <a:ext cx="3144124" cy="1281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994670" y="1235238"/>
            <a:ext cx="700905" cy="102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2185170" y="1337717"/>
            <a:ext cx="364355" cy="93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6905760" y="5210338"/>
            <a:ext cx="913630" cy="11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314939" y="2188395"/>
            <a:ext cx="116651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랜덤 인증번호 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10817" y="4587092"/>
            <a:ext cx="78014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전송된 메일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38942" y="6026590"/>
            <a:ext cx="2156658" cy="150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509520" y="5999325"/>
            <a:ext cx="524114" cy="17774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33634" y="6177067"/>
            <a:ext cx="1926986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인증코드를 세션에 저장 후 이 세션은 저장시간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180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초로 지정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500233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7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579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세션을 사용한 이메일 인증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" y="1734978"/>
            <a:ext cx="3091159" cy="5705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7" name="직선 화살표 연결선 26"/>
          <p:cNvCxnSpPr/>
          <p:nvPr/>
        </p:nvCxnSpPr>
        <p:spPr>
          <a:xfrm>
            <a:off x="1873895" y="2211346"/>
            <a:ext cx="0" cy="33373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3" y="2545080"/>
            <a:ext cx="3888436" cy="240489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808" y="918575"/>
            <a:ext cx="5603128" cy="195493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677136" y="755481"/>
            <a:ext cx="156002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Ajax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새로고침 없이 확인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3112533" y="2707074"/>
            <a:ext cx="213985" cy="32843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93266" y="1833794"/>
            <a:ext cx="270092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전송된 값이 세션에 저장된 코드와 일치하면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‘pass’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메시지 세션에 저장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7" name="직선 화살표 연결선 36"/>
          <p:cNvCxnSpPr>
            <a:endCxn id="18" idx="1"/>
          </p:cNvCxnSpPr>
          <p:nvPr/>
        </p:nvCxnSpPr>
        <p:spPr>
          <a:xfrm flipV="1">
            <a:off x="3749040" y="3529529"/>
            <a:ext cx="750290" cy="24094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330" y="3218165"/>
            <a:ext cx="3151149" cy="62272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5494959" y="3771005"/>
            <a:ext cx="2677352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Pass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메시지가 전송되면 인증완료 메시지를 띄우고 인증번호는 수정불가 상태로 변경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4740813" y="2575040"/>
            <a:ext cx="499472" cy="2338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88575" y="2475309"/>
            <a:ext cx="154297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세션 확인 후 결과값을 전송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3297" y="4529978"/>
            <a:ext cx="6267029" cy="218051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7" name="아래쪽 화살표 46"/>
          <p:cNvSpPr/>
          <p:nvPr/>
        </p:nvSpPr>
        <p:spPr>
          <a:xfrm rot="16200000">
            <a:off x="1378948" y="5387092"/>
            <a:ext cx="211081" cy="457481"/>
          </a:xfrm>
          <a:prstGeom prst="downArrow">
            <a:avLst>
              <a:gd name="adj1" fmla="val 37809"/>
              <a:gd name="adj2" fmla="val 613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563538" y="5359006"/>
            <a:ext cx="1917917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Controller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에서 메일인증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2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차확인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7772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네이버 블로그 스크래핑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40" y="1325856"/>
            <a:ext cx="6624320" cy="328066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1253421" y="4715706"/>
            <a:ext cx="2238240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6" name="TextBox 25"/>
          <p:cNvSpPr txBox="1"/>
          <p:nvPr/>
        </p:nvSpPr>
        <p:spPr>
          <a:xfrm>
            <a:off x="1609987" y="5741801"/>
            <a:ext cx="3706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03" y="5221707"/>
            <a:ext cx="180183" cy="423288"/>
          </a:xfrm>
          <a:prstGeom prst="rect">
            <a:avLst/>
          </a:prstGeom>
        </p:spPr>
      </p:pic>
      <p:sp>
        <p:nvSpPr>
          <p:cNvPr id="32" name="타원 31"/>
          <p:cNvSpPr/>
          <p:nvPr/>
        </p:nvSpPr>
        <p:spPr>
          <a:xfrm>
            <a:off x="2327976" y="5051016"/>
            <a:ext cx="1049519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블로그 리뷰 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조회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319326" y="5610232"/>
            <a:ext cx="864955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더보기로 추가조회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1972124" y="5237845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1970030" y="561888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4115589" y="4715706"/>
            <a:ext cx="3768571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9" name="TextBox 38"/>
          <p:cNvSpPr txBox="1"/>
          <p:nvPr/>
        </p:nvSpPr>
        <p:spPr>
          <a:xfrm>
            <a:off x="4375610" y="5033512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해당 컨텐츠와 관련된 키워드로 검색된 블로그 목록을 가져온다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75610" y="5621453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처음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5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개 출력 후 더보기버튼을 이용해서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5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개씩 목록이 추가되도록 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87429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42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네이버 블로그 스크래핑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19" y="1420959"/>
            <a:ext cx="3842641" cy="230256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60020" y="1127499"/>
            <a:ext cx="179065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더보기 기능을 위해서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Ajax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활용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" y="3785482"/>
            <a:ext cx="3842641" cy="279057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001" y="2053544"/>
            <a:ext cx="4962304" cy="4613956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3" name="직선 화살표 연결선 22"/>
          <p:cNvCxnSpPr/>
          <p:nvPr/>
        </p:nvCxnSpPr>
        <p:spPr>
          <a:xfrm flipH="1">
            <a:off x="1501140" y="3023711"/>
            <a:ext cx="5809" cy="74705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/>
          <a:srcRect t="2996"/>
          <a:stretch/>
        </p:blipFill>
        <p:spPr>
          <a:xfrm>
            <a:off x="4056001" y="1127499"/>
            <a:ext cx="4086795" cy="89636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5130302" y="3067050"/>
            <a:ext cx="1380036" cy="128588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713111" y="1911928"/>
            <a:ext cx="0" cy="115512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14113" y="1736755"/>
            <a:ext cx="152114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Jsoup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라이브러리 추가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82079" y="1745738"/>
            <a:ext cx="1547765" cy="16619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711178" y="1705722"/>
            <a:ext cx="97919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검색할 키워드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6182126" y="3397237"/>
            <a:ext cx="271573" cy="23769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00993" y="3595796"/>
            <a:ext cx="2023332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검색 후 페이지에서 가져올 요소 선택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547736" y="5985075"/>
            <a:ext cx="208752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필요한 요소들을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JSON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형식으로 전달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788818" y="6492875"/>
            <a:ext cx="355181" cy="365125"/>
          </a:xfrm>
          <a:solidFill>
            <a:schemeClr val="bg1"/>
          </a:solidFill>
        </p:spPr>
        <p:txBody>
          <a:bodyPr/>
          <a:lstStyle/>
          <a:p>
            <a:fld id="{5ADC6EA6-08D4-4F85-9EEA-5A42AFE2518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1" y="2028188"/>
            <a:ext cx="3878458" cy="152908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rcRect r="48724"/>
          <a:stretch/>
        </p:blipFill>
        <p:spPr>
          <a:xfrm>
            <a:off x="631915" y="1802993"/>
            <a:ext cx="3458270" cy="19794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4" name="직사각형 33"/>
          <p:cNvSpPr/>
          <p:nvPr/>
        </p:nvSpPr>
        <p:spPr>
          <a:xfrm>
            <a:off x="447675" y="1544955"/>
            <a:ext cx="8353425" cy="2495550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아래쪽 화살표 34"/>
          <p:cNvSpPr/>
          <p:nvPr/>
        </p:nvSpPr>
        <p:spPr>
          <a:xfrm rot="16200000">
            <a:off x="4304382" y="2563990"/>
            <a:ext cx="211081" cy="457481"/>
          </a:xfrm>
          <a:prstGeom prst="downArrow">
            <a:avLst>
              <a:gd name="adj1" fmla="val 37809"/>
              <a:gd name="adj2" fmla="val 6132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92900" y="4421743"/>
            <a:ext cx="2474199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7" name="TextBox 36"/>
          <p:cNvSpPr txBox="1"/>
          <p:nvPr/>
        </p:nvSpPr>
        <p:spPr>
          <a:xfrm>
            <a:off x="1349467" y="5447838"/>
            <a:ext cx="3706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683" y="4927744"/>
            <a:ext cx="180183" cy="423288"/>
          </a:xfrm>
          <a:prstGeom prst="rect">
            <a:avLst/>
          </a:prstGeom>
        </p:spPr>
      </p:pic>
      <p:sp>
        <p:nvSpPr>
          <p:cNvPr id="39" name="타원 38"/>
          <p:cNvSpPr/>
          <p:nvPr/>
        </p:nvSpPr>
        <p:spPr>
          <a:xfrm>
            <a:off x="2067456" y="4757053"/>
            <a:ext cx="1163685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</a:t>
            </a:r>
            <a:r>
              <a:rPr lang="en-US" altLang="ko-KR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일정등록에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en-US" altLang="ko-KR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</a:t>
            </a:r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공격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058806" y="5316269"/>
            <a:ext cx="912994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 </a:t>
            </a:r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공격시 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필터로 막힘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711604" y="4943882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1709510" y="5324920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4305696" y="4421743"/>
            <a:ext cx="3768571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4" name="TextBox 43"/>
          <p:cNvSpPr txBox="1"/>
          <p:nvPr/>
        </p:nvSpPr>
        <p:spPr>
          <a:xfrm>
            <a:off x="4565717" y="4739549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공격시도가 있을 것을 방지해 필터를 설정한다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565717" y="5327490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script 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등 위험한 태그들을 공백으로 치환하도록 한다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1714697" y="4958482"/>
            <a:ext cx="153585" cy="131097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3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b="18186"/>
          <a:stretch/>
        </p:blipFill>
        <p:spPr>
          <a:xfrm>
            <a:off x="351254" y="3833010"/>
            <a:ext cx="4570801" cy="18201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198351"/>
            <a:ext cx="5857875" cy="247799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4855672" y="1999879"/>
            <a:ext cx="2421743" cy="430887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크로스 사이트 스크립트를 처리하기 위해</a:t>
            </a:r>
            <a:endParaRPr lang="en-US" altLang="ko-KR" sz="11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스프링의 </a:t>
            </a:r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FilterChain 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사용 </a:t>
            </a:r>
            <a:endParaRPr lang="ko-KR" altLang="en-US" sz="11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55672" y="2649004"/>
            <a:ext cx="792654" cy="17039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b="47454"/>
          <a:stretch/>
        </p:blipFill>
        <p:spPr>
          <a:xfrm>
            <a:off x="321143" y="4031127"/>
            <a:ext cx="4245974" cy="2627608"/>
          </a:xfrm>
          <a:prstGeom prst="rect">
            <a:avLst/>
          </a:prstGeom>
          <a:ln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t="53432" r="12534"/>
          <a:stretch/>
        </p:blipFill>
        <p:spPr>
          <a:xfrm>
            <a:off x="5222020" y="3839115"/>
            <a:ext cx="3645755" cy="2285971"/>
          </a:xfrm>
          <a:prstGeom prst="rect">
            <a:avLst/>
          </a:prstGeom>
          <a:ln>
            <a:noFill/>
          </a:ln>
        </p:spPr>
      </p:pic>
      <p:cxnSp>
        <p:nvCxnSpPr>
          <p:cNvPr id="20" name="직선 화살표 연결선 19"/>
          <p:cNvCxnSpPr/>
          <p:nvPr/>
        </p:nvCxnSpPr>
        <p:spPr>
          <a:xfrm flipV="1">
            <a:off x="5465461" y="2429135"/>
            <a:ext cx="0" cy="20902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295274" y="3765228"/>
            <a:ext cx="8734426" cy="29784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21971" y="3058579"/>
            <a:ext cx="945053" cy="16087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398411" y="3219450"/>
            <a:ext cx="0" cy="52440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5126386" y="3915265"/>
            <a:ext cx="0" cy="26672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56289" y="3310572"/>
            <a:ext cx="2399383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doFilter </a:t>
            </a:r>
            <a:r>
              <a:rPr lang="ko-KR" altLang="en-US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메소드를 활용하여 실행될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클래스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RequestWrapper( )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18217" y="6179632"/>
            <a:ext cx="2168583" cy="430887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입력되는 </a:t>
            </a:r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parameter, header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들이 </a:t>
            </a:r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cleanXSS 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메서드를 거치도록 함</a:t>
            </a:r>
            <a:endParaRPr lang="ko-KR" altLang="en-US" sz="11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801100" y="6494547"/>
            <a:ext cx="342900" cy="365125"/>
          </a:xfrm>
          <a:solidFill>
            <a:schemeClr val="bg1"/>
          </a:solidFill>
        </p:spPr>
        <p:txBody>
          <a:bodyPr/>
          <a:lstStyle/>
          <a:p>
            <a:fld id="{5ADC6EA6-08D4-4F85-9EEA-5A42AFE2518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39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Introduction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프로젝트 일정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277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Project Schedule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41" y="1357697"/>
            <a:ext cx="8571719" cy="510279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205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XSS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598" y="1419293"/>
            <a:ext cx="8240719" cy="36645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10" y="5453682"/>
            <a:ext cx="6125207" cy="136115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04085" y="5197936"/>
            <a:ext cx="76822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web.xml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6292" y="1160415"/>
            <a:ext cx="153203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RequestWrapper.java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94016" y="2131507"/>
            <a:ext cx="3521133" cy="430887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기본적인 </a:t>
            </a:r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script, javascript 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태그를 포함한 문제가 될 태그들을 전부 치환하도록 함</a:t>
            </a:r>
            <a:endParaRPr lang="ko-KR" altLang="en-US" sz="11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12973" y="6405404"/>
            <a:ext cx="2665870" cy="2616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filter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 모든 페이지에 적용되도록 </a:t>
            </a:r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/* 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기재</a:t>
            </a:r>
            <a:endParaRPr lang="ko-KR" altLang="en-US" sz="11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5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183" y="1566881"/>
            <a:ext cx="5192707" cy="246856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1532400" y="4192874"/>
            <a:ext cx="2474199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888967" y="5218969"/>
            <a:ext cx="37061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183" y="4698875"/>
            <a:ext cx="180183" cy="42328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606957" y="4528184"/>
            <a:ext cx="904344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리뷰에 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 등록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598305" y="5087400"/>
            <a:ext cx="1015223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 등록시 막힘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251104" y="471501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249010" y="5096051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54197" y="4729613"/>
            <a:ext cx="153585" cy="131097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129794" y="4192874"/>
            <a:ext cx="3768571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4389815" y="4510680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사전에 설정된 금지어가 포함된 리뷰가 달리면 필터에 의해 금지시킨다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9815" y="5098621"/>
            <a:ext cx="3248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(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금지어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)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가 포함되어있으면 해당 비속어와 함께 알림으로 알린다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648836" y="2971717"/>
            <a:ext cx="166687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365339" y="2912185"/>
            <a:ext cx="166687" cy="119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3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906"/>
          <a:stretch/>
        </p:blipFill>
        <p:spPr>
          <a:xfrm>
            <a:off x="38791" y="1421478"/>
            <a:ext cx="4504786" cy="454392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128" y="1701795"/>
            <a:ext cx="4620620" cy="3983292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2" name="직선 화살표 연결선 21"/>
          <p:cNvCxnSpPr/>
          <p:nvPr/>
        </p:nvCxnSpPr>
        <p:spPr>
          <a:xfrm>
            <a:off x="3345716" y="1806307"/>
            <a:ext cx="1144412" cy="13055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636522" y="3766221"/>
            <a:ext cx="2358392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등록 시 비속어가 포함되면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“bad”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key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비속어를 넣어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JSON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으로 넘김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32217" y="4592101"/>
            <a:ext cx="2230386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비속어가 포함되어있지 않을 때 만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reviewWrite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실행하여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“pass”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전달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 flipV="1">
            <a:off x="2502131" y="3291840"/>
            <a:ext cx="2610197" cy="67443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 rot="868615">
            <a:off x="2638267" y="3652997"/>
            <a:ext cx="220797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“bad”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키가 존재하면 해당 금지어와 함께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alert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으로 알림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791" y="1121032"/>
            <a:ext cx="179000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리뷰 등록시 실행되는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script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비속어</a:t>
            </a:r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필터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87"/>
          <a:stretch/>
        </p:blipFill>
        <p:spPr>
          <a:xfrm>
            <a:off x="162098" y="1375067"/>
            <a:ext cx="4372029" cy="351253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4578139" y="1376292"/>
            <a:ext cx="4445357" cy="422270"/>
            <a:chOff x="4150004" y="1053477"/>
            <a:chExt cx="4445357" cy="42227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0004" y="1053477"/>
              <a:ext cx="4445357" cy="422270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11" name="직사각형 10"/>
            <p:cNvSpPr/>
            <p:nvPr/>
          </p:nvSpPr>
          <p:spPr>
            <a:xfrm>
              <a:off x="5567363" y="1185862"/>
              <a:ext cx="166687" cy="119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876926" y="1185861"/>
              <a:ext cx="166687" cy="119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6186489" y="1193003"/>
              <a:ext cx="166687" cy="119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496052" y="1185861"/>
              <a:ext cx="166687" cy="119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819904" y="1185861"/>
              <a:ext cx="166687" cy="1190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7" name="직선 화살표 연결선 26"/>
          <p:cNvCxnSpPr>
            <a:endCxn id="10" idx="1"/>
          </p:cNvCxnSpPr>
          <p:nvPr/>
        </p:nvCxnSpPr>
        <p:spPr>
          <a:xfrm flipV="1">
            <a:off x="4104797" y="1587427"/>
            <a:ext cx="473342" cy="4745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310231" y="2477237"/>
            <a:ext cx="393780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‘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나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1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쁜말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’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같은 조합 방지를 위해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badWords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저장된 비속어 배열들을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delimiters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배열과의 조합되는 모든 경우의 수를 만들어냄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.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2098" y="1109611"/>
            <a:ext cx="154201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BadWordFiltering.java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2942705" y="2477237"/>
            <a:ext cx="228618" cy="27427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24" y="3569791"/>
            <a:ext cx="3376248" cy="124299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16" y="5087389"/>
            <a:ext cx="4366511" cy="155048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5392030" y="4689677"/>
            <a:ext cx="301733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리뷰 등록시 모든 패턴과 매칭하여 비속어가 없는지 확인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817429" y="6081769"/>
            <a:ext cx="257460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비속어가 존재하면 해당 비속어를 찾아내서 출력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404729" y="5332043"/>
            <a:ext cx="2019993" cy="872836"/>
            <a:chOff x="6471748" y="5862633"/>
            <a:chExt cx="2019993" cy="87283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7"/>
            <a:srcRect l="41031" t="47989" r="20069" b="16653"/>
            <a:stretch/>
          </p:blipFill>
          <p:spPr>
            <a:xfrm>
              <a:off x="6471748" y="5862633"/>
              <a:ext cx="2019993" cy="872836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sp>
          <p:nvSpPr>
            <p:cNvPr id="35" name="직사각형 34"/>
            <p:cNvSpPr/>
            <p:nvPr/>
          </p:nvSpPr>
          <p:spPr>
            <a:xfrm>
              <a:off x="6994829" y="6055784"/>
              <a:ext cx="83345" cy="1684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7" name="직선 화살표 연결선 36"/>
          <p:cNvCxnSpPr>
            <a:endCxn id="33" idx="1"/>
          </p:cNvCxnSpPr>
          <p:nvPr/>
        </p:nvCxnSpPr>
        <p:spPr>
          <a:xfrm>
            <a:off x="1950674" y="6051587"/>
            <a:ext cx="866755" cy="15329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33" idx="3"/>
            <a:endCxn id="34" idx="1"/>
          </p:cNvCxnSpPr>
          <p:nvPr/>
        </p:nvCxnSpPr>
        <p:spPr>
          <a:xfrm flipV="1">
            <a:off x="5392030" y="5768461"/>
            <a:ext cx="1012699" cy="43641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>
          <a:xfrm>
            <a:off x="7074022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35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메인페이지 슬라이드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05425" y="4270936"/>
            <a:ext cx="2238240" cy="1662535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13" name="TextBox 12"/>
          <p:cNvSpPr txBox="1"/>
          <p:nvPr/>
        </p:nvSpPr>
        <p:spPr>
          <a:xfrm>
            <a:off x="5598672" y="5297034"/>
            <a:ext cx="4635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25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11" y="4776936"/>
            <a:ext cx="180183" cy="423288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379983" y="4606248"/>
            <a:ext cx="847652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배너등록</a:t>
            </a:r>
            <a:endParaRPr lang="en-US" altLang="ko-KR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371332" y="5165464"/>
            <a:ext cx="991965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등록</a:t>
            </a:r>
            <a:endParaRPr lang="en-US" altLang="ko-KR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024129" y="4793078"/>
            <a:ext cx="232659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022033" y="5174115"/>
            <a:ext cx="232659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305425" y="1896147"/>
            <a:ext cx="3486150" cy="2071983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20" name="TextBox 19"/>
          <p:cNvSpPr txBox="1"/>
          <p:nvPr/>
        </p:nvSpPr>
        <p:spPr>
          <a:xfrm>
            <a:off x="5423335" y="2069371"/>
            <a:ext cx="3248527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등록된 배너가 메인 슬라이드 화면에</a:t>
            </a:r>
            <a:r>
              <a:rPr lang="en-US" altLang="ko-KR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/>
            </a:r>
            <a:br>
              <a:rPr lang="en-US" altLang="ko-KR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</a:b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나온다</a:t>
            </a:r>
            <a:r>
              <a:rPr lang="en-US" altLang="ko-KR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1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3333" y="2748703"/>
            <a:ext cx="3248527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컨텐츠에 등록된 글의 </a:t>
            </a:r>
            <a:r>
              <a:rPr lang="ko-KR" altLang="en-US" sz="1351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썸네일이</a:t>
            </a: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351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세컨트</a:t>
            </a: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슬라이드 화면에 나온다</a:t>
            </a:r>
            <a:r>
              <a:rPr lang="en-US" altLang="ko-KR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1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23332" y="3443885"/>
            <a:ext cx="3248527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03" indent="-214303">
              <a:buFont typeface="Arial" panose="020B0604020202020204" pitchFamily="34" charset="0"/>
              <a:buChar char="•"/>
            </a:pP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최근 날짜 </a:t>
            </a:r>
            <a:r>
              <a:rPr lang="en-US" altLang="ko-KR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7</a:t>
            </a: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개의 </a:t>
            </a:r>
            <a:r>
              <a:rPr lang="ko-KR" altLang="en-US" sz="1351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게시글을</a:t>
            </a:r>
            <a:r>
              <a:rPr lang="ko-KR" altLang="en-US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가져온다</a:t>
            </a:r>
            <a:r>
              <a:rPr lang="en-US" altLang="ko-KR" sz="1351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351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448" y="2069371"/>
            <a:ext cx="4901609" cy="35603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7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메인페이지 슬라이드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4" y="1179737"/>
            <a:ext cx="2484467" cy="5495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97104" y="1020913"/>
            <a:ext cx="258695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Jquery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슬라이더 라이브러리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 slick-slider 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313" y="1020913"/>
            <a:ext cx="4234986" cy="26652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b="37346"/>
          <a:stretch/>
        </p:blipFill>
        <p:spPr>
          <a:xfrm>
            <a:off x="3392313" y="3838575"/>
            <a:ext cx="3873781" cy="28368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66900" r="32297"/>
          <a:stretch/>
        </p:blipFill>
        <p:spPr>
          <a:xfrm>
            <a:off x="6053662" y="3838575"/>
            <a:ext cx="3008000" cy="17189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6292498" y="3043030"/>
            <a:ext cx="1869089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페이지와 총 페이지 수를 설정하여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/>
            </a:r>
            <a:b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</a:b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div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값 등록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89637" y="4416425"/>
            <a:ext cx="2776119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버튼과 재생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중지 버튼을 생성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및 </a:t>
            </a:r>
            <a:r>
              <a:rPr lang="en-US" altLang="ko-KR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asNasfor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이용 이미지 슬라이더와 텍스트 슬라이드 동기화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90234" y="5425010"/>
            <a:ext cx="1715151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뷰포트를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사용하여 실시간으로 슬라이더 수 개수 조절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.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597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SweetAlert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87961" y="5244675"/>
            <a:ext cx="5157868" cy="1335941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2054463" y="5353743"/>
            <a:ext cx="5019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기존의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alert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대신 </a:t>
            </a:r>
            <a:r>
              <a:rPr lang="en-US" altLang="ko-KR" sz="1200" dirty="0" err="1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sweetAlert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을 사용하여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UI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와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기능적인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요소를 향상시킨다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021" y="3030819"/>
            <a:ext cx="2409170" cy="195555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2054463" y="5683249"/>
            <a:ext cx="5012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회원에게 출력되는 모든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alert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을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sweetAlert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으로 대체한다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</a:p>
          <a:p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      -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좋아요 추가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취소하기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      -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리뷰 작성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삭제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신고하기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     -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로그인 후 이용 안내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058" y="1069270"/>
            <a:ext cx="1955558" cy="195555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083" y="1069271"/>
            <a:ext cx="2044784" cy="19555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180" y="1069271"/>
            <a:ext cx="2016195" cy="19555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2021" y="3030819"/>
            <a:ext cx="2467687" cy="19555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5178829" y="4181302"/>
            <a:ext cx="34913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0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SweetAlert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6370" b="9662"/>
          <a:stretch/>
        </p:blipFill>
        <p:spPr>
          <a:xfrm>
            <a:off x="793312" y="1417792"/>
            <a:ext cx="7687748" cy="42394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93312" y="1062473"/>
            <a:ext cx="223644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sweetAlert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을 사용하기 위해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CDN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추가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12" y="2038681"/>
            <a:ext cx="4225585" cy="44541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8" name="직선 화살표 연결선 27"/>
          <p:cNvCxnSpPr>
            <a:stCxn id="31" idx="0"/>
          </p:cNvCxnSpPr>
          <p:nvPr/>
        </p:nvCxnSpPr>
        <p:spPr>
          <a:xfrm flipV="1">
            <a:off x="3146687" y="2862556"/>
            <a:ext cx="936105" cy="39327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082793" y="2682906"/>
            <a:ext cx="300380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기존에 호출했던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alert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대신 </a:t>
            </a:r>
            <a:r>
              <a:rPr lang="en-US" altLang="ko-KR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swal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변경하여 코드 작성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654871" y="3255830"/>
            <a:ext cx="2983631" cy="46774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319" y="3060119"/>
            <a:ext cx="2044784" cy="19555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33" name="직선 화살표 연결선 32"/>
          <p:cNvCxnSpPr/>
          <p:nvPr/>
        </p:nvCxnSpPr>
        <p:spPr>
          <a:xfrm flipV="1">
            <a:off x="2276960" y="3582074"/>
            <a:ext cx="4015775" cy="7740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852052" y="3582074"/>
            <a:ext cx="2661759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863133" y="3692910"/>
            <a:ext cx="436675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05574" y="3458963"/>
            <a:ext cx="77488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Icon type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4513811" y="3556686"/>
            <a:ext cx="1263259" cy="72181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21705" y="3856066"/>
            <a:ext cx="478613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1477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SweetAlert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25" y="1121032"/>
            <a:ext cx="4806353" cy="516392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4" name="직선 화살표 연결선 23"/>
          <p:cNvCxnSpPr/>
          <p:nvPr/>
        </p:nvCxnSpPr>
        <p:spPr>
          <a:xfrm flipV="1">
            <a:off x="2112021" y="1763590"/>
            <a:ext cx="1371012" cy="49122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51857" y="1249832"/>
            <a:ext cx="4534296" cy="491821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1306180" y="2254809"/>
            <a:ext cx="102138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83033" y="1564373"/>
            <a:ext cx="3109895" cy="707886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Sweet Confirm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으로 사용하여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confirm / cancel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버튼의 값에 따라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ajax request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실행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Yes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버튼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⇒ {"</a:t>
            </a:r>
            <a:r>
              <a:rPr lang="en-US" altLang="ko-KR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value":true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Cancel 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버튼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⇒</a:t>
            </a:r>
            <a:r>
              <a:rPr lang="ko-KR" altLang="en-US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en-US" altLang="ko-KR" sz="1000" dirty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{"</a:t>
            </a:r>
            <a:r>
              <a:rPr lang="en-US" altLang="ko-KR" sz="1000" dirty="0" err="1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dismiss":"cancel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"}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456608" y="2373957"/>
            <a:ext cx="76289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219498" y="2401059"/>
            <a:ext cx="2255770" cy="60077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75268" y="3006561"/>
            <a:ext cx="3812521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Yes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버튼을 클릭하여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result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value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받으면 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ajax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 실행됨</a:t>
            </a:r>
            <a:endParaRPr lang="en-US" altLang="ko-KR" sz="1000" dirty="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Cancel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버튼을 클릭하면 </a:t>
            </a:r>
            <a:r>
              <a:rPr lang="en-US" altLang="ko-KR" sz="1000" dirty="0" err="1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sweetAlert</a:t>
            </a:r>
            <a:r>
              <a:rPr lang="en-US" altLang="ko-KR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dirty="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창이 사라짐 </a:t>
            </a:r>
            <a:endParaRPr lang="ko-KR" altLang="en-US" sz="1000" dirty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262" y="1021279"/>
            <a:ext cx="1786092" cy="176617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46" name="직선 화살표 연결선 45"/>
          <p:cNvCxnSpPr>
            <a:stCxn id="25" idx="3"/>
            <a:endCxn id="44" idx="1"/>
          </p:cNvCxnSpPr>
          <p:nvPr/>
        </p:nvCxnSpPr>
        <p:spPr>
          <a:xfrm flipV="1">
            <a:off x="6592928" y="1904366"/>
            <a:ext cx="405334" cy="1395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69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4958539" y="1409310"/>
            <a:ext cx="4021909" cy="1587533"/>
            <a:chOff x="1334446" y="4610366"/>
            <a:chExt cx="3855229" cy="1872710"/>
          </a:xfrm>
        </p:grpSpPr>
        <p:sp>
          <p:nvSpPr>
            <p:cNvPr id="20" name="직사각형 19"/>
            <p:cNvSpPr/>
            <p:nvPr/>
          </p:nvSpPr>
          <p:spPr>
            <a:xfrm>
              <a:off x="1334446" y="4610366"/>
              <a:ext cx="3855229" cy="1872710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27693" y="5483675"/>
              <a:ext cx="444375" cy="258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25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관리자</a:t>
              </a:r>
              <a:endParaRPr lang="ko-KR" altLang="en-US" sz="825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229" y="4963580"/>
              <a:ext cx="180183" cy="423288"/>
            </a:xfrm>
            <a:prstGeom prst="rect">
              <a:avLst/>
            </a:prstGeom>
          </p:spPr>
        </p:pic>
        <p:sp>
          <p:nvSpPr>
            <p:cNvPr id="27" name="타원 26"/>
            <p:cNvSpPr/>
            <p:nvPr/>
          </p:nvSpPr>
          <p:spPr>
            <a:xfrm>
              <a:off x="2453566" y="4805037"/>
              <a:ext cx="983315" cy="3170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smtClean="0">
                  <a:solidFill>
                    <a:schemeClr val="bg2">
                      <a:lumMod val="25000"/>
                    </a:schemeClr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일정 등록</a:t>
              </a:r>
              <a:endParaRPr lang="en-US" altLang="ko-KR" sz="675" dirty="0">
                <a:solidFill>
                  <a:schemeClr val="bg2">
                    <a:lumMod val="25000"/>
                  </a:schemeClr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2425900" y="5385879"/>
              <a:ext cx="1083999" cy="3170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smtClean="0">
                  <a:solidFill>
                    <a:schemeClr val="bg2">
                      <a:lumMod val="25000"/>
                    </a:schemeClr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일정 삭제</a:t>
              </a:r>
              <a:endParaRPr lang="en-US" altLang="ko-KR" sz="675" smtClean="0">
                <a:solidFill>
                  <a:schemeClr val="bg2">
                    <a:lumMod val="25000"/>
                  </a:schemeClr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cxnSp>
          <p:nvCxnSpPr>
            <p:cNvPr id="29" name="직선 화살표 연결선 28"/>
            <p:cNvCxnSpPr>
              <a:stCxn id="22" idx="3"/>
              <a:endCxn id="27" idx="2"/>
            </p:cNvCxnSpPr>
            <p:nvPr/>
          </p:nvCxnSpPr>
          <p:spPr>
            <a:xfrm flipV="1">
              <a:off x="1966412" y="4963581"/>
              <a:ext cx="487154" cy="211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2" idx="3"/>
              <a:endCxn id="28" idx="2"/>
            </p:cNvCxnSpPr>
            <p:nvPr/>
          </p:nvCxnSpPr>
          <p:spPr>
            <a:xfrm>
              <a:off x="1966412" y="5175224"/>
              <a:ext cx="459488" cy="369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8190" y="4677578"/>
              <a:ext cx="180183" cy="47274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030150" y="5264384"/>
              <a:ext cx="355255" cy="258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25" smtClean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회원</a:t>
              </a:r>
              <a:endParaRPr lang="ko-KR" altLang="en-US" sz="825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cxnSp>
          <p:nvCxnSpPr>
            <p:cNvPr id="34" name="직선 화살표 연결선 33"/>
            <p:cNvCxnSpPr>
              <a:stCxn id="32" idx="1"/>
            </p:cNvCxnSpPr>
            <p:nvPr/>
          </p:nvCxnSpPr>
          <p:spPr>
            <a:xfrm flipH="1">
              <a:off x="3404928" y="4913948"/>
              <a:ext cx="733262" cy="496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32" idx="1"/>
              <a:endCxn id="28" idx="6"/>
            </p:cNvCxnSpPr>
            <p:nvPr/>
          </p:nvCxnSpPr>
          <p:spPr>
            <a:xfrm flipH="1">
              <a:off x="3509899" y="4913948"/>
              <a:ext cx="628291" cy="6304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2481972" y="5974744"/>
              <a:ext cx="983315" cy="31708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smtClean="0">
                  <a:solidFill>
                    <a:schemeClr val="bg2">
                      <a:lumMod val="25000"/>
                    </a:schemeClr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일정 목록</a:t>
              </a:r>
              <a:r>
                <a:rPr lang="en-US" altLang="ko-KR" sz="675" smtClean="0">
                  <a:solidFill>
                    <a:schemeClr val="bg2">
                      <a:lumMod val="25000"/>
                    </a:schemeClr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,</a:t>
              </a:r>
            </a:p>
            <a:p>
              <a:pPr algn="ctr"/>
              <a:r>
                <a:rPr lang="ko-KR" altLang="en-US" sz="675" smtClean="0">
                  <a:solidFill>
                    <a:schemeClr val="bg2">
                      <a:lumMod val="25000"/>
                    </a:schemeClr>
                  </a:solidFill>
                  <a:latin typeface="넥슨Lv2고딕" panose="00000500000000000000" pitchFamily="2" charset="-127"/>
                  <a:ea typeface="넥슨Lv2고딕" panose="00000500000000000000" pitchFamily="2" charset="-127"/>
                </a:rPr>
                <a:t>일정확인</a:t>
              </a:r>
              <a:endParaRPr lang="en-US" altLang="ko-KR" sz="675" dirty="0">
                <a:solidFill>
                  <a:schemeClr val="bg2">
                    <a:lumMod val="25000"/>
                  </a:schemeClr>
                </a:solidFill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cxnSp>
          <p:nvCxnSpPr>
            <p:cNvPr id="37" name="직선 화살표 연결선 36"/>
            <p:cNvCxnSpPr>
              <a:stCxn id="22" idx="3"/>
              <a:endCxn id="36" idx="2"/>
            </p:cNvCxnSpPr>
            <p:nvPr/>
          </p:nvCxnSpPr>
          <p:spPr>
            <a:xfrm>
              <a:off x="1966412" y="5175224"/>
              <a:ext cx="515560" cy="958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32" idx="1"/>
              <a:endCxn id="36" idx="6"/>
            </p:cNvCxnSpPr>
            <p:nvPr/>
          </p:nvCxnSpPr>
          <p:spPr>
            <a:xfrm flipH="1">
              <a:off x="3465287" y="4913948"/>
              <a:ext cx="672903" cy="1219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6245" y="5635928"/>
              <a:ext cx="180183" cy="47274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981563" y="6224393"/>
              <a:ext cx="444375" cy="2586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25" smtClean="0">
                  <a:latin typeface="넥슨Lv2고딕" panose="00000500000000000000" pitchFamily="2" charset="-127"/>
                  <a:ea typeface="넥슨Lv2고딕" panose="00000500000000000000" pitchFamily="2" charset="-127"/>
                </a:rPr>
                <a:t>비회원</a:t>
              </a:r>
              <a:endParaRPr lang="ko-KR" altLang="en-US" sz="825" dirty="0">
                <a:latin typeface="넥슨Lv2고딕" panose="00000500000000000000" pitchFamily="2" charset="-127"/>
                <a:ea typeface="넥슨Lv2고딕" panose="00000500000000000000" pitchFamily="2" charset="-127"/>
              </a:endParaRPr>
            </a:p>
          </p:txBody>
        </p:sp>
        <p:cxnSp>
          <p:nvCxnSpPr>
            <p:cNvPr id="45" name="직선 화살표 연결선 44"/>
            <p:cNvCxnSpPr>
              <a:stCxn id="42" idx="1"/>
              <a:endCxn id="36" idx="6"/>
            </p:cNvCxnSpPr>
            <p:nvPr/>
          </p:nvCxnSpPr>
          <p:spPr>
            <a:xfrm flipH="1">
              <a:off x="3465287" y="5872298"/>
              <a:ext cx="690958" cy="2609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/>
          <p:cNvSpPr/>
          <p:nvPr/>
        </p:nvSpPr>
        <p:spPr>
          <a:xfrm>
            <a:off x="4958539" y="3161869"/>
            <a:ext cx="4021909" cy="3331006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60596" y="4386168"/>
            <a:ext cx="373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왼쪽목록의 일정 이름을 선택해 일정을 드래그로 자유롭게 설정할 수 있다</a:t>
            </a:r>
            <a:r>
              <a:rPr lang="en-US" altLang="ko-KR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60596" y="3772093"/>
            <a:ext cx="373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기간등록을 통해 기간 등록 후 각 날짜에 해당하는 일정을 등록할 수 있다</a:t>
            </a:r>
            <a:r>
              <a:rPr lang="en-US" altLang="ko-KR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en-US" altLang="ko-KR" sz="12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50" name="그림 49" descr="화면 캡처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5"/>
          <a:stretch/>
        </p:blipFill>
        <p:spPr>
          <a:xfrm>
            <a:off x="138406" y="1409309"/>
            <a:ext cx="4767942" cy="50835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1" name="TextBox 50"/>
          <p:cNvSpPr txBox="1"/>
          <p:nvPr/>
        </p:nvSpPr>
        <p:spPr>
          <a:xfrm>
            <a:off x="4960596" y="5614318"/>
            <a:ext cx="387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목록에 원하는 일정이 없을 때 지도로 직접 찾을 수 있다</a:t>
            </a:r>
            <a:r>
              <a:rPr lang="en-US" altLang="ko-KR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endParaRPr lang="en-US" altLang="ko-KR" sz="12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60596" y="5000243"/>
            <a:ext cx="3982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테이블 셀을 누르거나 드래그시 해당 열이 강조되면서 해당하는 마커와 경로가 </a:t>
            </a: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출력된다</a:t>
            </a:r>
            <a:r>
              <a:rPr lang="en-US" altLang="ko-KR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en-US" altLang="ko-KR" sz="12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60596" y="3342684"/>
            <a:ext cx="3738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일정을 등록할 때 공개여부를 선택할 수 있다</a:t>
            </a:r>
            <a:r>
              <a:rPr lang="en-US" altLang="ko-KR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60596" y="6043729"/>
            <a:ext cx="3871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등록한 여행 일정을 다운로드 받을 수 있다</a:t>
            </a:r>
            <a:r>
              <a:rPr lang="en-US" altLang="ko-KR" sz="1200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en-US" altLang="ko-KR" sz="120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8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Introduction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사용기술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292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Technology used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8393" y="1118982"/>
            <a:ext cx="7063317" cy="162098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8393" y="2939469"/>
            <a:ext cx="5907374" cy="140234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48392" y="4469910"/>
            <a:ext cx="8259387" cy="2097144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52" y="174480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개발도구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888" y="345597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관리도구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0709" y="5195317"/>
            <a:ext cx="1194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프로그래밍</a:t>
            </a:r>
            <a:endParaRPr lang="en-US" altLang="ko-KR" smtClean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언어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18409" y="1297706"/>
            <a:ext cx="0" cy="126353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127390" y="3079979"/>
            <a:ext cx="0" cy="112132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127390" y="4695284"/>
            <a:ext cx="0" cy="164639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2329793" y="1209627"/>
            <a:ext cx="1669462" cy="1447210"/>
            <a:chOff x="2329793" y="1395743"/>
            <a:chExt cx="1669462" cy="1447210"/>
          </a:xfrm>
        </p:grpSpPr>
        <p:sp>
          <p:nvSpPr>
            <p:cNvPr id="18" name="직사각형 17"/>
            <p:cNvSpPr/>
            <p:nvPr/>
          </p:nvSpPr>
          <p:spPr>
            <a:xfrm>
              <a:off x="2329793" y="1517807"/>
              <a:ext cx="1669462" cy="1325146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703500" y="1395743"/>
              <a:ext cx="8579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프로그래밍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46220" y="2079839"/>
              <a:ext cx="1436611" cy="70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smtClean="0">
                  <a:solidFill>
                    <a:srgbClr val="7030A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Spring Tool Suite 3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version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3.9.13.RELEASE</a:t>
              </a:r>
            </a:p>
            <a:p>
              <a:pPr algn="ctr"/>
              <a:r>
                <a:rPr lang="en-US" altLang="ko-KR" sz="900" smtClean="0">
                  <a:solidFill>
                    <a:schemeClr val="bg2">
                      <a:lumMod val="50000"/>
                    </a:schemeClr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Eclipse 2020-06(4.16.0)</a:t>
              </a:r>
              <a:endParaRPr lang="ko-KR" altLang="en-US" sz="900">
                <a:solidFill>
                  <a:schemeClr val="bg2">
                    <a:lumMod val="50000"/>
                  </a:schemeClr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pic>
          <p:nvPicPr>
            <p:cNvPr id="1026" name="Picture 2" descr="Spring] STS 4 설치 및 설정 (Spring Tool Suite 4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27" t="34542" r="20464" b="34132"/>
            <a:stretch/>
          </p:blipFill>
          <p:spPr bwMode="auto">
            <a:xfrm>
              <a:off x="2606971" y="1724635"/>
              <a:ext cx="1138843" cy="303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그룹 42"/>
          <p:cNvGrpSpPr/>
          <p:nvPr/>
        </p:nvGrpSpPr>
        <p:grpSpPr>
          <a:xfrm>
            <a:off x="4322839" y="1211244"/>
            <a:ext cx="1502164" cy="1447210"/>
            <a:chOff x="4567610" y="1398113"/>
            <a:chExt cx="1502164" cy="1447210"/>
          </a:xfrm>
        </p:grpSpPr>
        <p:sp>
          <p:nvSpPr>
            <p:cNvPr id="23" name="직사각형 22"/>
            <p:cNvSpPr/>
            <p:nvPr/>
          </p:nvSpPr>
          <p:spPr>
            <a:xfrm>
              <a:off x="4567610" y="1520177"/>
              <a:ext cx="1502164" cy="1325146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02773" y="1398113"/>
              <a:ext cx="117852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DB </a:t>
              </a:r>
              <a:r>
                <a: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개발 및 설계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35414" y="2194377"/>
              <a:ext cx="766557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smtClean="0">
                  <a:solidFill>
                    <a:srgbClr val="7030A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SQLGate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version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9.17.5.0</a:t>
              </a:r>
              <a:endParaRPr lang="ko-KR" altLang="en-US" sz="1000">
                <a:solidFill>
                  <a:srgbClr val="002060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  <p:pic>
          <p:nvPicPr>
            <p:cNvPr id="26" name="Picture 2" descr="SQLGate - The Most Intelligent IDE for Databas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0096" y="1696646"/>
              <a:ext cx="457192" cy="45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/>
          <p:cNvGrpSpPr/>
          <p:nvPr/>
        </p:nvGrpSpPr>
        <p:grpSpPr>
          <a:xfrm>
            <a:off x="6148587" y="1209627"/>
            <a:ext cx="1265090" cy="1447209"/>
            <a:chOff x="6709878" y="1395743"/>
            <a:chExt cx="1265090" cy="1447209"/>
          </a:xfrm>
        </p:grpSpPr>
        <p:sp>
          <p:nvSpPr>
            <p:cNvPr id="27" name="직사각형 26"/>
            <p:cNvSpPr/>
            <p:nvPr/>
          </p:nvSpPr>
          <p:spPr>
            <a:xfrm>
              <a:off x="6709878" y="1529209"/>
              <a:ext cx="1265090" cy="1313743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28" name="Picture 4" descr="Microsoft PowerPoint - Google Play 앱">
              <a:extLst>
                <a:ext uri="{FF2B5EF4-FFF2-40B4-BE49-F238E27FC236}">
                  <a16:creationId xmlns:a16="http://schemas.microsoft.com/office/drawing/2014/main" id="{C114D920-EDE6-3671-AC4E-AEF2B9B8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89" t="12021" r="10511" b="8879"/>
            <a:stretch/>
          </p:blipFill>
          <p:spPr bwMode="auto">
            <a:xfrm>
              <a:off x="7117058" y="1724635"/>
              <a:ext cx="450731" cy="44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6858958" y="1395743"/>
              <a:ext cx="89639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그래픽 편집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863767" y="2170291"/>
              <a:ext cx="957313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smtClean="0">
                  <a:solidFill>
                    <a:srgbClr val="7030A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PowerPoint</a:t>
              </a:r>
            </a:p>
            <a:p>
              <a:pPr algn="ctr"/>
              <a:r>
                <a:rPr lang="en-US" altLang="ko-KR" sz="1000">
                  <a:solidFill>
                    <a:srgbClr val="00206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version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2016</a:t>
              </a:r>
              <a:endParaRPr lang="ko-KR" altLang="en-US" sz="1000">
                <a:solidFill>
                  <a:srgbClr val="002060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2517959" y="3037034"/>
            <a:ext cx="1045520" cy="1207212"/>
            <a:chOff x="2606971" y="3229413"/>
            <a:chExt cx="1045520" cy="1207212"/>
          </a:xfrm>
        </p:grpSpPr>
        <p:sp>
          <p:nvSpPr>
            <p:cNvPr id="31" name="직사각형 30"/>
            <p:cNvSpPr/>
            <p:nvPr/>
          </p:nvSpPr>
          <p:spPr>
            <a:xfrm>
              <a:off x="2606971" y="3342063"/>
              <a:ext cx="1045520" cy="1094562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2" name="Picture 2" descr="아파치 톰캣 - 위키백과, 우리 모두의 백과사전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885" y="3531426"/>
              <a:ext cx="419692" cy="299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889922" y="3229413"/>
              <a:ext cx="45397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서버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84925" y="3843439"/>
              <a:ext cx="689612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smtClean="0">
                  <a:solidFill>
                    <a:srgbClr val="7030A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Tomcat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version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9.0</a:t>
              </a:r>
              <a:endParaRPr lang="ko-KR" altLang="en-US" sz="1000">
                <a:solidFill>
                  <a:srgbClr val="002060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818384" y="3092946"/>
            <a:ext cx="1070859" cy="1095389"/>
            <a:chOff x="4246435" y="3326050"/>
            <a:chExt cx="1070859" cy="1095389"/>
          </a:xfrm>
        </p:grpSpPr>
        <p:sp>
          <p:nvSpPr>
            <p:cNvPr id="35" name="직사각형 34"/>
            <p:cNvSpPr/>
            <p:nvPr/>
          </p:nvSpPr>
          <p:spPr>
            <a:xfrm>
              <a:off x="4246435" y="3454148"/>
              <a:ext cx="1070859" cy="967291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6" name="Picture 4" descr="UBC GitHub Instructor Guide | Learning Technology Hub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901" y="3648793"/>
              <a:ext cx="683926" cy="384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4394579" y="3326050"/>
              <a:ext cx="7232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형상관리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463508" y="4118389"/>
              <a:ext cx="636713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smtClean="0">
                  <a:solidFill>
                    <a:srgbClr val="7030A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GitHub</a:t>
              </a:r>
              <a:endParaRPr lang="ko-KR" altLang="en-US" sz="1000">
                <a:solidFill>
                  <a:srgbClr val="7030A0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144149" y="3035095"/>
            <a:ext cx="1120939" cy="1211091"/>
            <a:chOff x="5781863" y="3241077"/>
            <a:chExt cx="1120939" cy="1211091"/>
          </a:xfrm>
        </p:grpSpPr>
        <p:pic>
          <p:nvPicPr>
            <p:cNvPr id="39" name="Picture 6" descr="크롬 - 무료 심벌 마크개 아이콘">
              <a:extLst>
                <a:ext uri="{FF2B5EF4-FFF2-40B4-BE49-F238E27FC236}">
                  <a16:creationId xmlns:a16="http://schemas.microsoft.com/office/drawing/2014/main" id="{0CC8662C-B477-42A2-BD48-E5F054A40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2711" y="3540677"/>
              <a:ext cx="339242" cy="33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5781863" y="3371736"/>
              <a:ext cx="1120939" cy="1080432"/>
            </a:xfrm>
            <a:prstGeom prst="rect">
              <a:avLst/>
            </a:prstGeom>
            <a:noFill/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55047" y="3241077"/>
              <a:ext cx="72327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브라우저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922987" y="3890476"/>
              <a:ext cx="838691" cy="5616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50" smtClean="0">
                  <a:solidFill>
                    <a:srgbClr val="7030A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Chrome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rPr>
                <a:t>version</a:t>
              </a:r>
            </a:p>
            <a:p>
              <a:pPr algn="ctr"/>
              <a:r>
                <a:rPr lang="en-US" altLang="ko-KR" sz="1000" smtClean="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rPr>
                <a:t>120.0.6099</a:t>
              </a:r>
              <a:endParaRPr lang="ko-KR" altLang="en-US" sz="1000">
                <a:solidFill>
                  <a:srgbClr val="002060"/>
                </a:solidFill>
                <a:latin typeface="넥슨Lv2고딕 Light" panose="00000300000000000000" pitchFamily="2" charset="-127"/>
                <a:ea typeface="넥슨Lv2고딕 Light" panose="00000300000000000000" pitchFamily="2" charset="-127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2293159" y="4771857"/>
            <a:ext cx="6368663" cy="1493250"/>
            <a:chOff x="2232199" y="4728766"/>
            <a:chExt cx="6368663" cy="1493250"/>
          </a:xfrm>
        </p:grpSpPr>
        <p:grpSp>
          <p:nvGrpSpPr>
            <p:cNvPr id="48" name="그룹 47"/>
            <p:cNvGrpSpPr/>
            <p:nvPr/>
          </p:nvGrpSpPr>
          <p:grpSpPr>
            <a:xfrm>
              <a:off x="2232199" y="4801322"/>
              <a:ext cx="1189899" cy="1348138"/>
              <a:chOff x="5628865" y="1740190"/>
              <a:chExt cx="1189899" cy="1348138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5628865" y="1885872"/>
                <a:ext cx="1189899" cy="1202456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50" name="그림 49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3872" y="2012009"/>
                <a:ext cx="479884" cy="479885"/>
              </a:xfrm>
              <a:prstGeom prst="rect">
                <a:avLst/>
              </a:prstGeom>
            </p:spPr>
          </p:pic>
          <p:sp>
            <p:nvSpPr>
              <p:cNvPr id="51" name="TextBox 50"/>
              <p:cNvSpPr txBox="1"/>
              <p:nvPr/>
            </p:nvSpPr>
            <p:spPr>
              <a:xfrm>
                <a:off x="5836529" y="1740190"/>
                <a:ext cx="72327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프로그램</a:t>
                </a: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5900649" y="2526636"/>
                <a:ext cx="646331" cy="561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50" smtClean="0">
                    <a:solidFill>
                      <a:srgbClr val="7030A0"/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Java</a:t>
                </a:r>
              </a:p>
              <a:p>
                <a:pPr algn="ctr"/>
                <a:r>
                  <a:rPr lang="en-US" altLang="ko-KR" sz="1000" smtClean="0">
                    <a:solidFill>
                      <a:srgbClr val="002060"/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version</a:t>
                </a:r>
              </a:p>
              <a:p>
                <a:pPr algn="ctr"/>
                <a:r>
                  <a:rPr lang="en-US" altLang="ko-KR" sz="1000" smtClean="0">
                    <a:solidFill>
                      <a:srgbClr val="002060"/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1.8</a:t>
                </a:r>
                <a:endParaRPr lang="ko-KR" altLang="en-US" sz="100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3536884" y="4798642"/>
              <a:ext cx="1189899" cy="1353498"/>
              <a:chOff x="7351224" y="1738967"/>
              <a:chExt cx="1189899" cy="1353498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7351224" y="1885550"/>
                <a:ext cx="1189899" cy="1202778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8545" y="2012010"/>
                <a:ext cx="475256" cy="475254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7749645" y="1738967"/>
                <a:ext cx="393056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DB</a:t>
                </a:r>
                <a:endParaRPr lang="ko-KR" altLang="en-US" sz="1200">
                  <a:latin typeface="넥슨Lv2고딕 Medium" panose="00000600000000000000" pitchFamily="2" charset="-127"/>
                  <a:ea typeface="넥슨Lv2고딕 Medium" panose="00000600000000000000" pitchFamily="2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7617397" y="2530773"/>
                <a:ext cx="657552" cy="561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50" smtClean="0">
                    <a:solidFill>
                      <a:srgbClr val="7030A0"/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MySQL</a:t>
                </a:r>
              </a:p>
              <a:p>
                <a:pPr algn="ctr"/>
                <a:r>
                  <a:rPr lang="en-US" altLang="ko-KR" sz="1000" smtClean="0">
                    <a:solidFill>
                      <a:srgbClr val="002060"/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version</a:t>
                </a:r>
              </a:p>
              <a:p>
                <a:pPr algn="ctr"/>
                <a:r>
                  <a:rPr lang="en-US" altLang="ko-KR" sz="1000" smtClean="0">
                    <a:solidFill>
                      <a:srgbClr val="002060"/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8.0</a:t>
                </a:r>
                <a:endParaRPr lang="ko-KR" altLang="en-US" sz="100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4859030" y="4728766"/>
              <a:ext cx="2474308" cy="1493250"/>
              <a:chOff x="4859030" y="4755151"/>
              <a:chExt cx="2474308" cy="1493250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4859030" y="4867693"/>
                <a:ext cx="2474308" cy="1380708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5612719" y="4755151"/>
                <a:ext cx="8963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웹 프로그램</a:t>
                </a:r>
              </a:p>
            </p:txBody>
          </p:sp>
          <p:grpSp>
            <p:nvGrpSpPr>
              <p:cNvPr id="90" name="그룹 89"/>
              <p:cNvGrpSpPr/>
              <p:nvPr/>
            </p:nvGrpSpPr>
            <p:grpSpPr>
              <a:xfrm>
                <a:off x="4945691" y="5032150"/>
                <a:ext cx="2300987" cy="1139223"/>
                <a:chOff x="4951471" y="5032150"/>
                <a:chExt cx="2300987" cy="1139223"/>
              </a:xfrm>
            </p:grpSpPr>
            <p:grpSp>
              <p:nvGrpSpPr>
                <p:cNvPr id="74" name="그룹 73"/>
                <p:cNvGrpSpPr/>
                <p:nvPr/>
              </p:nvGrpSpPr>
              <p:grpSpPr>
                <a:xfrm>
                  <a:off x="4951471" y="5050837"/>
                  <a:ext cx="646331" cy="1101849"/>
                  <a:chOff x="5550322" y="3519177"/>
                  <a:chExt cx="646331" cy="1101849"/>
                </a:xfrm>
              </p:grpSpPr>
              <p:pic>
                <p:nvPicPr>
                  <p:cNvPr id="81" name="그림 80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612681" y="3519177"/>
                    <a:ext cx="508617" cy="508616"/>
                  </a:xfrm>
                  <a:prstGeom prst="rect">
                    <a:avLst/>
                  </a:prstGeom>
                </p:spPr>
              </p:pic>
              <p:sp>
                <p:nvSpPr>
                  <p:cNvPr id="82" name="직사각형 81"/>
                  <p:cNvSpPr/>
                  <p:nvPr/>
                </p:nvSpPr>
                <p:spPr>
                  <a:xfrm>
                    <a:off x="5550322" y="4059334"/>
                    <a:ext cx="646331" cy="5616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050" smtClean="0">
                        <a:solidFill>
                          <a:srgbClr val="7030A0"/>
                        </a:solidFill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rPr>
                      <a:t>jQuery</a:t>
                    </a:r>
                  </a:p>
                  <a:p>
                    <a:pPr algn="ctr"/>
                    <a:r>
                      <a:rPr lang="en-US" altLang="ko-KR" sz="1000" smtClean="0">
                        <a:solidFill>
                          <a:srgbClr val="002060"/>
                        </a:solidFill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rPr>
                      <a:t>version</a:t>
                    </a:r>
                  </a:p>
                  <a:p>
                    <a:pPr algn="ctr"/>
                    <a:r>
                      <a:rPr lang="en-US" altLang="ko-KR" sz="1000" smtClean="0">
                        <a:solidFill>
                          <a:srgbClr val="002060"/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3.7.1</a:t>
                    </a:r>
                    <a:endParaRPr lang="ko-KR" altLang="en-US" sz="1000">
                      <a:solidFill>
                        <a:srgbClr val="002060"/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endParaRPr>
                  </a:p>
                </p:txBody>
              </p:sp>
            </p:grpSp>
            <p:grpSp>
              <p:nvGrpSpPr>
                <p:cNvPr id="75" name="그룹 74"/>
                <p:cNvGrpSpPr/>
                <p:nvPr/>
              </p:nvGrpSpPr>
              <p:grpSpPr>
                <a:xfrm>
                  <a:off x="5678118" y="5032150"/>
                  <a:ext cx="669805" cy="1139223"/>
                  <a:chOff x="6206805" y="3509046"/>
                  <a:chExt cx="669805" cy="1139223"/>
                </a:xfrm>
              </p:grpSpPr>
              <p:pic>
                <p:nvPicPr>
                  <p:cNvPr id="79" name="그림 78"/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206805" y="3509046"/>
                    <a:ext cx="645535" cy="645534"/>
                  </a:xfrm>
                  <a:prstGeom prst="rect">
                    <a:avLst/>
                  </a:prstGeom>
                </p:spPr>
              </p:pic>
              <p:sp>
                <p:nvSpPr>
                  <p:cNvPr id="80" name="직사각형 79"/>
                  <p:cNvSpPr/>
                  <p:nvPr/>
                </p:nvSpPr>
                <p:spPr>
                  <a:xfrm>
                    <a:off x="6230279" y="4086577"/>
                    <a:ext cx="646331" cy="5616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050" smtClean="0">
                        <a:solidFill>
                          <a:srgbClr val="7030A0"/>
                        </a:solidFill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rPr>
                      <a:t>HTML</a:t>
                    </a:r>
                  </a:p>
                  <a:p>
                    <a:pPr algn="ctr"/>
                    <a:r>
                      <a:rPr lang="en-US" altLang="ko-KR" sz="1000" smtClean="0">
                        <a:solidFill>
                          <a:srgbClr val="002060"/>
                        </a:solidFill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rPr>
                      <a:t>version</a:t>
                    </a:r>
                  </a:p>
                  <a:p>
                    <a:pPr algn="ctr"/>
                    <a:r>
                      <a:rPr lang="en-US" altLang="ko-KR" sz="1000" smtClean="0">
                        <a:solidFill>
                          <a:srgbClr val="002060"/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5</a:t>
                    </a:r>
                    <a:endParaRPr lang="ko-KR" altLang="en-US" sz="1000">
                      <a:solidFill>
                        <a:srgbClr val="002060"/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endParaRPr>
                  </a:p>
                </p:txBody>
              </p:sp>
            </p:grpSp>
            <p:grpSp>
              <p:nvGrpSpPr>
                <p:cNvPr id="76" name="그룹 75"/>
                <p:cNvGrpSpPr/>
                <p:nvPr/>
              </p:nvGrpSpPr>
              <p:grpSpPr>
                <a:xfrm>
                  <a:off x="6367279" y="5055734"/>
                  <a:ext cx="885179" cy="1092054"/>
                  <a:chOff x="6880191" y="3499843"/>
                  <a:chExt cx="885179" cy="1092054"/>
                </a:xfrm>
              </p:grpSpPr>
              <p:pic>
                <p:nvPicPr>
                  <p:cNvPr id="77" name="그림 76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075508" y="3499843"/>
                    <a:ext cx="509401" cy="509401"/>
                  </a:xfrm>
                  <a:prstGeom prst="rect">
                    <a:avLst/>
                  </a:prstGeom>
                </p:spPr>
              </p:pic>
              <p:sp>
                <p:nvSpPr>
                  <p:cNvPr id="78" name="직사각형 77"/>
                  <p:cNvSpPr/>
                  <p:nvPr/>
                </p:nvSpPr>
                <p:spPr>
                  <a:xfrm>
                    <a:off x="6880191" y="4030205"/>
                    <a:ext cx="885179" cy="5616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altLang="ko-KR" sz="1050" smtClean="0">
                        <a:solidFill>
                          <a:srgbClr val="7030A0"/>
                        </a:solidFill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rPr>
                      <a:t>Javascript</a:t>
                    </a:r>
                  </a:p>
                  <a:p>
                    <a:pPr algn="ctr"/>
                    <a:r>
                      <a:rPr lang="en-US" altLang="ko-KR" sz="1000" smtClean="0">
                        <a:solidFill>
                          <a:srgbClr val="002060"/>
                        </a:solidFill>
                        <a:latin typeface="넥슨Lv2고딕 Medium" panose="00000600000000000000" pitchFamily="2" charset="-127"/>
                        <a:ea typeface="넥슨Lv2고딕 Medium" panose="00000600000000000000" pitchFamily="2" charset="-127"/>
                      </a:rPr>
                      <a:t>version</a:t>
                    </a:r>
                  </a:p>
                  <a:p>
                    <a:pPr algn="ctr"/>
                    <a:r>
                      <a:rPr lang="en-US" altLang="ko-KR" sz="1000" smtClean="0">
                        <a:solidFill>
                          <a:srgbClr val="002060"/>
                        </a:solidFill>
                        <a:latin typeface="넥슨Lv2고딕 Light" panose="00000300000000000000" pitchFamily="2" charset="-127"/>
                        <a:ea typeface="넥슨Lv2고딕 Light" panose="00000300000000000000" pitchFamily="2" charset="-127"/>
                      </a:rPr>
                      <a:t>1.5</a:t>
                    </a:r>
                    <a:endParaRPr lang="ko-KR" altLang="en-US" sz="1000">
                      <a:solidFill>
                        <a:srgbClr val="002060"/>
                      </a:solidFill>
                      <a:latin typeface="넥슨Lv2고딕 Light" panose="00000300000000000000" pitchFamily="2" charset="-127"/>
                      <a:ea typeface="넥슨Lv2고딕 Light" panose="00000300000000000000" pitchFamily="2" charset="-127"/>
                    </a:endParaRPr>
                  </a:p>
                </p:txBody>
              </p:sp>
            </p:grpSp>
          </p:grpSp>
        </p:grpSp>
        <p:grpSp>
          <p:nvGrpSpPr>
            <p:cNvPr id="89" name="그룹 88"/>
            <p:cNvGrpSpPr/>
            <p:nvPr/>
          </p:nvGrpSpPr>
          <p:grpSpPr>
            <a:xfrm>
              <a:off x="7410963" y="4751634"/>
              <a:ext cx="1189899" cy="1447515"/>
              <a:chOff x="7410963" y="4702381"/>
              <a:chExt cx="1189899" cy="1447515"/>
            </a:xfrm>
          </p:grpSpPr>
          <p:pic>
            <p:nvPicPr>
              <p:cNvPr id="85" name="Picture 10" descr="CSS - 위키백과, 우리 모두의 백과사전">
                <a:extLst>
                  <a:ext uri="{FF2B5EF4-FFF2-40B4-BE49-F238E27FC236}">
                    <a16:creationId xmlns:a16="http://schemas.microsoft.com/office/drawing/2014/main" id="{7A3C4847-7CC9-9A5A-C27D-A0CDC2EE4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6500" y="5002453"/>
                <a:ext cx="398824" cy="5626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직사각형 85"/>
              <p:cNvSpPr/>
              <p:nvPr/>
            </p:nvSpPr>
            <p:spPr>
              <a:xfrm>
                <a:off x="7410963" y="4818272"/>
                <a:ext cx="1189899" cy="1331624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7692365" y="4702381"/>
                <a:ext cx="58862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디자인</a:t>
                </a:r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7682747" y="5588204"/>
                <a:ext cx="646331" cy="5616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050" smtClean="0">
                    <a:solidFill>
                      <a:srgbClr val="7030A0"/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CSS</a:t>
                </a:r>
              </a:p>
              <a:p>
                <a:pPr algn="ctr"/>
                <a:r>
                  <a:rPr lang="en-US" altLang="ko-KR" sz="1000" smtClean="0">
                    <a:solidFill>
                      <a:srgbClr val="002060"/>
                    </a:solidFill>
                    <a:latin typeface="넥슨Lv2고딕 Medium" panose="00000600000000000000" pitchFamily="2" charset="-127"/>
                    <a:ea typeface="넥슨Lv2고딕 Medium" panose="00000600000000000000" pitchFamily="2" charset="-127"/>
                  </a:rPr>
                  <a:t>version</a:t>
                </a:r>
              </a:p>
              <a:p>
                <a:pPr algn="ctr"/>
                <a:r>
                  <a:rPr lang="en-US" altLang="ko-KR" sz="1000">
                    <a:solidFill>
                      <a:srgbClr val="002060"/>
                    </a:solidFill>
                    <a:latin typeface="넥슨Lv2고딕 Light" panose="00000300000000000000" pitchFamily="2" charset="-127"/>
                    <a:ea typeface="넥슨Lv2고딕 Light" panose="00000300000000000000" pitchFamily="2" charset="-127"/>
                  </a:rPr>
                  <a:t>3</a:t>
                </a:r>
                <a:endParaRPr lang="ko-KR" altLang="en-US" sz="1000">
                  <a:solidFill>
                    <a:srgbClr val="002060"/>
                  </a:solidFill>
                  <a:latin typeface="넥슨Lv2고딕 Light" panose="00000300000000000000" pitchFamily="2" charset="-127"/>
                  <a:ea typeface="넥슨Lv2고딕 Light" panose="00000300000000000000" pitchFamily="2" charset="-127"/>
                </a:endParaRPr>
              </a:p>
            </p:txBody>
          </p:sp>
        </p:grp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79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70</a:t>
            </a:fld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45594"/>
            <a:ext cx="4748675" cy="580773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40" name="직선 화살표 연결선 39"/>
          <p:cNvCxnSpPr/>
          <p:nvPr/>
        </p:nvCxnSpPr>
        <p:spPr>
          <a:xfrm>
            <a:off x="3821438" y="2266675"/>
            <a:ext cx="1609350" cy="67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7113052" y="3594219"/>
            <a:ext cx="69144" cy="83703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674" y="4431252"/>
            <a:ext cx="4076901" cy="128240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6" name="TextBox 45"/>
          <p:cNvSpPr txBox="1"/>
          <p:nvPr/>
        </p:nvSpPr>
        <p:spPr>
          <a:xfrm>
            <a:off x="2544614" y="2362069"/>
            <a:ext cx="228006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일정기간 등록에 따른 유동적 테이블 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763" y="983246"/>
            <a:ext cx="3277452" cy="300386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5" name="TextBox 54"/>
          <p:cNvSpPr txBox="1"/>
          <p:nvPr/>
        </p:nvSpPr>
        <p:spPr>
          <a:xfrm>
            <a:off x="3041213" y="2647694"/>
            <a:ext cx="1783462" cy="553998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일정 시작날짜와 마지막날짜를 입력하면 일정에 맞는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table th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56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71</a:t>
            </a:fld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9010"/>
          <a:stretch/>
        </p:blipFill>
        <p:spPr>
          <a:xfrm>
            <a:off x="314325" y="1192164"/>
            <a:ext cx="8450002" cy="30004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" y="4593591"/>
            <a:ext cx="7343414" cy="189928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067433" y="6094730"/>
            <a:ext cx="479381" cy="2493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3"/>
            <a:endCxn id="20" idx="1"/>
          </p:cNvCxnSpPr>
          <p:nvPr/>
        </p:nvCxnSpPr>
        <p:spPr>
          <a:xfrm flipV="1">
            <a:off x="1546814" y="5309412"/>
            <a:ext cx="2692579" cy="90998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239393" y="5214969"/>
            <a:ext cx="599865" cy="1888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27313" y="5493274"/>
            <a:ext cx="277638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장소를 클릭하면 일정테이블로 이동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맵에 마커표시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inputType=hidden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으로 해당 정보 저장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2141029" y="4192614"/>
            <a:ext cx="0" cy="40097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72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300251"/>
            <a:ext cx="5305839" cy="507552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390651" y="1073080"/>
            <a:ext cx="264933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일정을 원하는 날짜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/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시간에 드래그하기 위한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955" y="389281"/>
            <a:ext cx="2919661" cy="270831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755841" y="990785"/>
            <a:ext cx="198120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이곳에 생성된 일정을 드래그로 이동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873" y="3132420"/>
            <a:ext cx="4610743" cy="179095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865" y="5090055"/>
            <a:ext cx="3419952" cy="8668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5045865" y="5962865"/>
            <a:ext cx="188570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일정 이외의 요소들의 드래그 방지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435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73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r="34243" b="62148"/>
          <a:stretch/>
        </p:blipFill>
        <p:spPr>
          <a:xfrm>
            <a:off x="228600" y="1300251"/>
            <a:ext cx="3571855" cy="278597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38152"/>
          <a:stretch/>
        </p:blipFill>
        <p:spPr>
          <a:xfrm>
            <a:off x="3723697" y="493157"/>
            <a:ext cx="5315685" cy="445469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089281" y="1054030"/>
            <a:ext cx="238543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드래그 후 드롭이 일어났을 때 실행되는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2" y="4235693"/>
            <a:ext cx="3907934" cy="256923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377" y="4712829"/>
            <a:ext cx="4114924" cy="186894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6037731" y="6119722"/>
            <a:ext cx="2330194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날짜의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column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하이라이트를 주고 </a:t>
            </a:r>
            <a:endParaRPr lang="en-US" altLang="ko-KR" sz="1000" smtClean="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지도에 마커생성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10974" y="5670370"/>
            <a:ext cx="121999" cy="66375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 flipV="1">
            <a:off x="2767162" y="5248275"/>
            <a:ext cx="2243812" cy="75397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068873">
            <a:off x="3085065" y="5301218"/>
            <a:ext cx="145961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각 날짜별 일정 순서 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41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74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10138"/>
            <a:ext cx="5295900" cy="56391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273369" y="791233"/>
            <a:ext cx="2974847" cy="430887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일정 테이블 클릭시 해당 날짜에 포커스</a:t>
            </a:r>
            <a:r>
              <a:rPr lang="en-US" altLang="ko-KR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(highlight)</a:t>
            </a:r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되고 지도는 해당 날짜에 해당하는 루트로 출력</a:t>
            </a:r>
            <a:endParaRPr lang="ko-KR" altLang="en-US" sz="11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6028" y="5924698"/>
            <a:ext cx="3803522" cy="2616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날짜에 등록된 일정이 없으면 전주시청 좌표를 중심으로 출력</a:t>
            </a:r>
            <a:endParaRPr lang="ko-KR" altLang="en-US" sz="11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r="42690"/>
          <a:stretch/>
        </p:blipFill>
        <p:spPr>
          <a:xfrm>
            <a:off x="5419088" y="573947"/>
            <a:ext cx="3363002" cy="2668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59452"/>
          <a:stretch/>
        </p:blipFill>
        <p:spPr>
          <a:xfrm>
            <a:off x="6573564" y="2949251"/>
            <a:ext cx="2379398" cy="266888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90" y="1670567"/>
            <a:ext cx="242735" cy="242735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endCxn id="13" idx="1"/>
          </p:cNvCxnSpPr>
          <p:nvPr/>
        </p:nvCxnSpPr>
        <p:spPr>
          <a:xfrm>
            <a:off x="4667250" y="4278776"/>
            <a:ext cx="1906314" cy="491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3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75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422335"/>
            <a:ext cx="4968399" cy="277215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93151" y="1240890"/>
            <a:ext cx="174980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contentsWrite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의 지도를 응용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738" y="4347956"/>
            <a:ext cx="4753638" cy="192431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4712333" y="6228668"/>
            <a:ext cx="352145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입력된 장소와 위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/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경도를 받아서 부모창의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addToTable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넘긴다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94140" y="5932915"/>
            <a:ext cx="4449642" cy="1997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490" y="1426764"/>
            <a:ext cx="3827886" cy="262810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304800" y="1927865"/>
            <a:ext cx="1836229" cy="2229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endCxn id="20" idx="1"/>
          </p:cNvCxnSpPr>
          <p:nvPr/>
        </p:nvCxnSpPr>
        <p:spPr>
          <a:xfrm>
            <a:off x="2141029" y="2047875"/>
            <a:ext cx="2565596" cy="2972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06625" y="1954488"/>
            <a:ext cx="176453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원하는 이름으로 장소 등록 가능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24" name="직선 화살표 연결선 23"/>
          <p:cNvCxnSpPr>
            <a:stCxn id="12" idx="0"/>
            <a:endCxn id="15" idx="2"/>
          </p:cNvCxnSpPr>
          <p:nvPr/>
        </p:nvCxnSpPr>
        <p:spPr>
          <a:xfrm flipV="1">
            <a:off x="6669557" y="4054865"/>
            <a:ext cx="462876" cy="29309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5492108" y="2233350"/>
            <a:ext cx="96786" cy="26124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195211" y="2366092"/>
            <a:ext cx="1421154" cy="16794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360050" y="4172335"/>
            <a:ext cx="203324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목록 선택시 입력될 장소에 자동 입력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85" y="4426788"/>
            <a:ext cx="3326216" cy="2004258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34" name="직선 화살표 연결선 33"/>
          <p:cNvCxnSpPr>
            <a:stCxn id="25" idx="2"/>
          </p:cNvCxnSpPr>
          <p:nvPr/>
        </p:nvCxnSpPr>
        <p:spPr>
          <a:xfrm>
            <a:off x="905788" y="4045527"/>
            <a:ext cx="129443" cy="330405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8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등록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372"/>
          <a:stretch/>
        </p:blipFill>
        <p:spPr>
          <a:xfrm>
            <a:off x="200025" y="1244857"/>
            <a:ext cx="5884072" cy="550836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4655" y="998636"/>
            <a:ext cx="1504269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일정 등록시 실행되는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71918" y="3853938"/>
            <a:ext cx="1283086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각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td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 부여된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name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530" y="4100159"/>
            <a:ext cx="1524213" cy="390580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13" name="직선 화살표 연결선 12"/>
          <p:cNvCxnSpPr/>
          <p:nvPr/>
        </p:nvCxnSpPr>
        <p:spPr>
          <a:xfrm flipV="1">
            <a:off x="3807875" y="4305300"/>
            <a:ext cx="419655" cy="16205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l="632"/>
          <a:stretch/>
        </p:blipFill>
        <p:spPr>
          <a:xfrm>
            <a:off x="6140973" y="3067050"/>
            <a:ext cx="2934674" cy="1400300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endCxn id="15" idx="1"/>
          </p:cNvCxnSpPr>
          <p:nvPr/>
        </p:nvCxnSpPr>
        <p:spPr>
          <a:xfrm flipV="1">
            <a:off x="5751743" y="3767200"/>
            <a:ext cx="389230" cy="49500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767163" y="6463019"/>
            <a:ext cx="370983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모든 객체를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json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형식으로 만들고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scheduleWriteAction.do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전달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5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조회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77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14798" y="4724735"/>
            <a:ext cx="8352886" cy="2010839"/>
            <a:chOff x="4219682" y="1412228"/>
            <a:chExt cx="8859044" cy="2344963"/>
          </a:xfrm>
        </p:grpSpPr>
        <p:sp>
          <p:nvSpPr>
            <p:cNvPr id="11" name="직사각형 10"/>
            <p:cNvSpPr/>
            <p:nvPr/>
          </p:nvSpPr>
          <p:spPr>
            <a:xfrm>
              <a:off x="4219682" y="1412228"/>
              <a:ext cx="8468646" cy="2333188"/>
            </a:xfrm>
            <a:prstGeom prst="rect">
              <a:avLst/>
            </a:prstGeom>
            <a:noFill/>
            <a:ln w="63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98951" y="1467748"/>
              <a:ext cx="8679775" cy="2289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14303" indent="-214303">
                <a:buFont typeface="Arial" panose="020B0604020202020204" pitchFamily="34" charset="0"/>
                <a:buChar char="•"/>
                <a:defRPr sz="1351">
                  <a:solidFill>
                    <a:schemeClr val="bg2">
                      <a:lumMod val="25000"/>
                    </a:schemeClr>
                  </a:solidFill>
                  <a:latin typeface="넥슨Lv2고딕 Medium" panose="00000600000000000000" pitchFamily="2" charset="-127"/>
                  <a:ea typeface="넥슨Lv2고딕 Medium" panose="00000600000000000000" pitchFamily="2" charset="-127"/>
                </a:defRPr>
              </a:lvl1pPr>
            </a:lstStyle>
            <a:p>
              <a:r>
                <a:rPr lang="ko-KR" altLang="en-US"/>
                <a:t>여행 일정을 들어가면 </a:t>
              </a:r>
              <a:r>
                <a:rPr lang="en-US" altLang="ko-KR"/>
                <a:t>1 </a:t>
              </a:r>
              <a:r>
                <a:rPr lang="ko-KR" altLang="en-US"/>
                <a:t>일차 열이 강조되고 지도에서도 </a:t>
              </a:r>
              <a:r>
                <a:rPr lang="en-US" altLang="ko-KR"/>
                <a:t>1</a:t>
              </a:r>
              <a:r>
                <a:rPr lang="ko-KR" altLang="en-US"/>
                <a:t>일차 해당 일정 좌표와 경로가 </a:t>
              </a:r>
              <a:r>
                <a:rPr lang="ko-KR" altLang="en-US" smtClean="0"/>
                <a:t>출력된다</a:t>
              </a:r>
              <a:r>
                <a:rPr lang="en-US" altLang="ko-KR" smtClean="0"/>
                <a:t>.</a:t>
              </a:r>
              <a:endParaRPr lang="en-US" altLang="ko-KR"/>
            </a:p>
            <a:p>
              <a:endParaRPr lang="en-US" altLang="ko-KR"/>
            </a:p>
            <a:p>
              <a:r>
                <a:rPr lang="ko-KR" altLang="en-US"/>
                <a:t>테이블 셀 하나를 클릭하면 해당 일차가 강조되고 해당 일정좌표 와 경로가 </a:t>
              </a:r>
              <a:r>
                <a:rPr lang="ko-KR" altLang="en-US" smtClean="0"/>
                <a:t>출력된다</a:t>
              </a:r>
              <a:r>
                <a:rPr lang="en-US" altLang="ko-KR" smtClean="0"/>
                <a:t>.</a:t>
              </a:r>
              <a:endParaRPr lang="en-US" altLang="ko-KR"/>
            </a:p>
            <a:p>
              <a:endParaRPr lang="en-US" altLang="ko-KR"/>
            </a:p>
            <a:p>
              <a:r>
                <a:rPr lang="en-US" altLang="ko-KR"/>
                <a:t>selectBox</a:t>
              </a:r>
              <a:r>
                <a:rPr lang="ko-KR" altLang="en-US"/>
                <a:t>를 누르면 일정이 등록된 일차만 출력되고 일차를 누르면 해당 일차가 강조되고 해당 경로가 </a:t>
              </a:r>
              <a:r>
                <a:rPr lang="ko-KR" altLang="en-US" smtClean="0"/>
                <a:t>출력된다</a:t>
              </a:r>
              <a:r>
                <a:rPr lang="en-US" altLang="ko-KR" smtClean="0"/>
                <a:t>.</a:t>
              </a:r>
              <a:endParaRPr lang="en-US" altLang="ko-KR"/>
            </a:p>
            <a:p>
              <a:endParaRPr lang="en-US" altLang="ko-KR"/>
            </a:p>
            <a:p>
              <a:r>
                <a:rPr lang="ko-KR" altLang="en-US"/>
                <a:t>일정삭제는 작성자와 관리자만 </a:t>
              </a:r>
              <a:r>
                <a:rPr lang="ko-KR" altLang="en-US" smtClean="0"/>
                <a:t>가능하다</a:t>
              </a:r>
              <a:r>
                <a:rPr lang="en-US" altLang="ko-KR" smtClean="0"/>
                <a:t>.</a:t>
              </a:r>
            </a:p>
            <a:p>
              <a:endParaRPr lang="en-US" altLang="ko-KR"/>
            </a:p>
            <a:p>
              <a:r>
                <a:rPr lang="ko-KR" altLang="en-US" smtClean="0"/>
                <a:t>여행 일정 다운로드가 가능하다</a:t>
              </a:r>
              <a:r>
                <a:rPr lang="en-US" altLang="ko-KR" smtClean="0"/>
                <a:t>.</a:t>
              </a:r>
              <a:endParaRPr lang="en-US" altLang="ko-KR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045424"/>
            <a:ext cx="6088066" cy="357948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390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조회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66362"/>
          <a:stretch/>
        </p:blipFill>
        <p:spPr>
          <a:xfrm>
            <a:off x="13145" y="1475825"/>
            <a:ext cx="4772928" cy="127013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b="15626"/>
          <a:stretch/>
        </p:blipFill>
        <p:spPr>
          <a:xfrm>
            <a:off x="935181" y="2895505"/>
            <a:ext cx="5814597" cy="390651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t="33720" r="2264"/>
          <a:stretch/>
        </p:blipFill>
        <p:spPr>
          <a:xfrm>
            <a:off x="4479137" y="308491"/>
            <a:ext cx="4664863" cy="25026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966049" y="1229604"/>
            <a:ext cx="151308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일자 선택시 실행되는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27215" y="2258402"/>
            <a:ext cx="2488232" cy="1273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75932" y="1882148"/>
            <a:ext cx="2391142" cy="1312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283999" y="5952888"/>
            <a:ext cx="4140736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테이블의 셀이 클릭되거나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selectBox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가 바뀔 때  해당 함수 실행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,</a:t>
            </a:r>
          </a:p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ajax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이용하여 바로 해당 일차의 위도경도가 배열에 담겨져 맵에 출력되게함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16" name="직선 화살표 연결선 15"/>
          <p:cNvCxnSpPr>
            <a:stCxn id="13" idx="2"/>
            <a:endCxn id="11" idx="0"/>
          </p:cNvCxnSpPr>
          <p:nvPr/>
        </p:nvCxnSpPr>
        <p:spPr>
          <a:xfrm flipH="1">
            <a:off x="3842480" y="2385753"/>
            <a:ext cx="2128851" cy="50975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2"/>
          </p:cNvCxnSpPr>
          <p:nvPr/>
        </p:nvCxnSpPr>
        <p:spPr>
          <a:xfrm>
            <a:off x="1471503" y="2013358"/>
            <a:ext cx="324046" cy="882147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56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조회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79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47157"/>
            <a:ext cx="5706139" cy="286119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4866385" y="2782527"/>
            <a:ext cx="3188647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일자와 시간에 맞는 일정이 들어가기 위해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td_id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일자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_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시간 으로 부여하고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jquery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를 사용하여 해당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td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에</a:t>
            </a:r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해당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html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부여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21" name="그림 20" descr="화면 캡처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6" r="37931"/>
          <a:stretch/>
        </p:blipFill>
        <p:spPr>
          <a:xfrm>
            <a:off x="5662864" y="123825"/>
            <a:ext cx="3206816" cy="24714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2" name="직사각형 21"/>
          <p:cNvSpPr/>
          <p:nvPr/>
        </p:nvSpPr>
        <p:spPr>
          <a:xfrm>
            <a:off x="6015036" y="356130"/>
            <a:ext cx="1757364" cy="14311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203768" y="1446415"/>
            <a:ext cx="807171" cy="133611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4390799"/>
            <a:ext cx="6856448" cy="231145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157" y="3632663"/>
            <a:ext cx="2912666" cy="231150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31" name="직사각형 30"/>
          <p:cNvSpPr/>
          <p:nvPr/>
        </p:nvSpPr>
        <p:spPr>
          <a:xfrm>
            <a:off x="6597977" y="5114685"/>
            <a:ext cx="2486846" cy="479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04800" y="6476249"/>
            <a:ext cx="2486846" cy="20937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2" idx="3"/>
            <a:endCxn id="31" idx="1"/>
          </p:cNvCxnSpPr>
          <p:nvPr/>
        </p:nvCxnSpPr>
        <p:spPr>
          <a:xfrm flipV="1">
            <a:off x="2791646" y="5354575"/>
            <a:ext cx="3806331" cy="1226363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93295" y="4550439"/>
            <a:ext cx="2954778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시작날짜와 끝나는 날짜를 가지고와서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dateList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배열을 만들고 여행일정을 넣어줌으로써 일정 테이블의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th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생성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487" y="4127952"/>
            <a:ext cx="2666941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scheduleController.java – boardContents( )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6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PROJECT Introduction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요구사항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088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Requirements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8106" y="6487990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12" y="1110138"/>
            <a:ext cx="7039974" cy="52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638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조회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80</a:t>
            </a:fld>
            <a:endParaRPr lang="ko-KR" altLang="en-US"/>
          </a:p>
        </p:txBody>
      </p:sp>
      <p:pic>
        <p:nvPicPr>
          <p:cNvPr id="24" name="그림 2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90" y="1176408"/>
            <a:ext cx="4620105" cy="24768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25" name="그룹 24"/>
          <p:cNvGrpSpPr/>
          <p:nvPr/>
        </p:nvGrpSpPr>
        <p:grpSpPr>
          <a:xfrm>
            <a:off x="768114" y="1176408"/>
            <a:ext cx="2687814" cy="1592239"/>
            <a:chOff x="705481" y="1300251"/>
            <a:chExt cx="2687814" cy="1592239"/>
          </a:xfrm>
        </p:grpSpPr>
        <p:pic>
          <p:nvPicPr>
            <p:cNvPr id="26" name="그림 25" descr="화면 캡처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1" y="1300251"/>
              <a:ext cx="2687814" cy="159223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28" name="직사각형 27"/>
            <p:cNvSpPr/>
            <p:nvPr/>
          </p:nvSpPr>
          <p:spPr>
            <a:xfrm>
              <a:off x="1950674" y="2494316"/>
              <a:ext cx="633906" cy="33286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5" y="3372787"/>
            <a:ext cx="2687813" cy="54300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35" name="그림 34" descr="화면 캡처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4" y="4138378"/>
            <a:ext cx="2687814" cy="2400535"/>
          </a:xfrm>
          <a:prstGeom prst="rect">
            <a:avLst/>
          </a:prstGeom>
        </p:spPr>
      </p:pic>
      <p:cxnSp>
        <p:nvCxnSpPr>
          <p:cNvPr id="36" name="직선 화살표 연결선 35"/>
          <p:cNvCxnSpPr>
            <a:endCxn id="34" idx="0"/>
          </p:cNvCxnSpPr>
          <p:nvPr/>
        </p:nvCxnSpPr>
        <p:spPr>
          <a:xfrm>
            <a:off x="2101333" y="2799957"/>
            <a:ext cx="10689" cy="57283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522126" y="5138590"/>
            <a:ext cx="2769534" cy="400110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Javascript</a:t>
            </a:r>
            <a:r>
              <a:rPr lang="ko-KR" altLang="en-US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의 </a:t>
            </a:r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HTML2Canvas </a:t>
            </a:r>
            <a:r>
              <a:rPr lang="ko-KR" altLang="en-US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라이브러리를 사용하여 </a:t>
            </a:r>
            <a:r>
              <a:rPr lang="en-US" altLang="ko-KR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HTML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콘텐츠를 </a:t>
            </a:r>
            <a:r>
              <a:rPr lang="ko-KR" altLang="en-US" sz="100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스크린샷을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찍음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39" name="그림 38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90" y="1595534"/>
            <a:ext cx="4637170" cy="334969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1808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조회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30283"/>
            <a:ext cx="5027622" cy="517882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28601" y="980931"/>
            <a:ext cx="172207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scheduleContents-map.js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9553" y="2050112"/>
            <a:ext cx="2180861" cy="224602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040809" y="3306484"/>
            <a:ext cx="241140" cy="218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>
            <a:stCxn id="8" idx="3"/>
            <a:endCxn id="25" idx="1"/>
          </p:cNvCxnSpPr>
          <p:nvPr/>
        </p:nvCxnSpPr>
        <p:spPr>
          <a:xfrm flipV="1">
            <a:off x="5256222" y="3415540"/>
            <a:ext cx="1784587" cy="404158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99553" y="4419650"/>
            <a:ext cx="2775786" cy="553998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Parameter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로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index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값을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placeholder url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뒤쪽에 추가해서 해당 마커의 이미지에 인덱스를 포함하여 마커에도 순서를 보여줌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cxnSp>
        <p:nvCxnSpPr>
          <p:cNvPr id="34" name="직선 화살표 연결선 33"/>
          <p:cNvCxnSpPr>
            <a:stCxn id="25" idx="2"/>
            <a:endCxn id="28" idx="0"/>
          </p:cNvCxnSpPr>
          <p:nvPr/>
        </p:nvCxnSpPr>
        <p:spPr>
          <a:xfrm>
            <a:off x="7161379" y="3524596"/>
            <a:ext cx="26067" cy="895054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27152"/>
            <a:ext cx="6468420" cy="550753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일정표 조회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601" y="980931"/>
            <a:ext cx="172207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scheduleContents-map.js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22" y="123825"/>
            <a:ext cx="2639625" cy="2718498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5382648" y="1483074"/>
            <a:ext cx="1858120" cy="40028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57395" y="1760252"/>
            <a:ext cx="1278752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경로를 출력하는 함수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92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써머노트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8934" y="4712686"/>
            <a:ext cx="2474199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1549014" y="5738781"/>
            <a:ext cx="46358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25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관리자</a:t>
            </a:r>
            <a:endParaRPr lang="ko-KR" altLang="en-US" sz="825" dirty="0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17" y="5218687"/>
            <a:ext cx="180183" cy="42328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313491" y="5047996"/>
            <a:ext cx="904344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글쓰기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304839" y="5607212"/>
            <a:ext cx="1015223" cy="31708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자유롭게</a:t>
            </a:r>
            <a:endParaRPr lang="en-US" altLang="ko-KR" sz="675" smtClean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  <a:p>
            <a:pPr algn="ctr"/>
            <a:r>
              <a:rPr lang="ko-KR" altLang="en-US" sz="675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사진등록</a:t>
            </a:r>
            <a:endParaRPr lang="ko-KR" altLang="en-US" sz="675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1957638" y="5234825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955544" y="5615863"/>
            <a:ext cx="232658" cy="13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4136495" y="4712686"/>
            <a:ext cx="3768571" cy="1662534"/>
          </a:xfrm>
          <a:prstGeom prst="rect">
            <a:avLst/>
          </a:prstGeom>
          <a:noFill/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9" name="TextBox 18"/>
          <p:cNvSpPr txBox="1"/>
          <p:nvPr/>
        </p:nvSpPr>
        <p:spPr>
          <a:xfrm>
            <a:off x="4396516" y="5030492"/>
            <a:ext cx="3248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컨텐츠 테이블의 컬럼 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contentsArticle</a:t>
            </a: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에 저장될 내용은 써머노트를 이용해서 사진과 내용을 자유롭게 저장한다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96516" y="5758133"/>
            <a:ext cx="3361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외부 사진과 표 등을 붙여넣기로 편하게 옮길 수 있다</a:t>
            </a:r>
            <a:r>
              <a:rPr lang="en-US" altLang="ko-KR" sz="1200" smtClean="0">
                <a:solidFill>
                  <a:schemeClr val="bg2">
                    <a:lumMod val="2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934" y="1286175"/>
            <a:ext cx="6672815" cy="329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주요기능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06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Main Skill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41029" y="3892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써머노트</a:t>
            </a:r>
            <a:endParaRPr lang="ko-KR" altLang="en-US"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84</a:t>
            </a:fld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4588"/>
            <a:ext cx="6708138" cy="57166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25" name="직사각형 24"/>
          <p:cNvSpPr/>
          <p:nvPr/>
        </p:nvSpPr>
        <p:spPr>
          <a:xfrm>
            <a:off x="6936738" y="1501932"/>
            <a:ext cx="133430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CDN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방식으로 연결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t="126"/>
          <a:stretch/>
        </p:blipFill>
        <p:spPr>
          <a:xfrm>
            <a:off x="228600" y="1878676"/>
            <a:ext cx="5512845" cy="49507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13642"/>
          <a:stretch/>
        </p:blipFill>
        <p:spPr>
          <a:xfrm>
            <a:off x="3513465" y="2139844"/>
            <a:ext cx="4688377" cy="20476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7" name="직사각형 26"/>
          <p:cNvSpPr/>
          <p:nvPr/>
        </p:nvSpPr>
        <p:spPr>
          <a:xfrm>
            <a:off x="228600" y="949132"/>
            <a:ext cx="1334308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contentsWrite.jsp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31800" y="2451100"/>
            <a:ext cx="892174" cy="1143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>
            <a:endCxn id="17" idx="1"/>
          </p:cNvCxnSpPr>
          <p:nvPr/>
        </p:nvCxnSpPr>
        <p:spPr>
          <a:xfrm flipV="1">
            <a:off x="2044931" y="2242228"/>
            <a:ext cx="1468534" cy="265456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099028" y="2344611"/>
            <a:ext cx="2102814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원하는 위치에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summernote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연결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88615" y="3905549"/>
            <a:ext cx="1414770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툴바에 추가할 옵션들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096" y="2989127"/>
            <a:ext cx="2152950" cy="245779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398443" y="3717505"/>
            <a:ext cx="1756355" cy="18804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7806407" y="3905548"/>
            <a:ext cx="105798" cy="2064502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6652111" y="5985241"/>
            <a:ext cx="1736185" cy="246221"/>
          </a:xfrm>
          <a:prstGeom prst="rect">
            <a:avLst/>
          </a:prstGeom>
          <a:solidFill>
            <a:schemeClr val="bg1"/>
          </a:solidFill>
          <a:ln w="31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DB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엔 </a:t>
            </a:r>
            <a:r>
              <a:rPr lang="en-US" altLang="ko-KR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longblab </a:t>
            </a:r>
            <a:r>
              <a:rPr lang="ko-KR" altLang="en-US" sz="1000" smtClean="0">
                <a:solidFill>
                  <a:srgbClr val="C00000"/>
                </a:solidFill>
                <a:latin typeface="넥슨Lv2고딕" panose="00000500000000000000" pitchFamily="2" charset="-127"/>
                <a:ea typeface="넥슨Lv2고딕" panose="00000500000000000000" pitchFamily="2" charset="-127"/>
              </a:rPr>
              <a:t>타입으로 저장</a:t>
            </a:r>
            <a:endParaRPr lang="ko-KR" altLang="en-US" sz="1000">
              <a:solidFill>
                <a:srgbClr val="C00000"/>
              </a:solidFill>
              <a:latin typeface="넥슨Lv2고딕" panose="00000500000000000000" pitchFamily="2" charset="-127"/>
              <a:ea typeface="넥슨Lv2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9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확장가능성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Scalability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2112021" y="202301"/>
            <a:ext cx="0" cy="74329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85</a:t>
            </a:fld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1778343" y="4361711"/>
            <a:ext cx="1454244" cy="1378298"/>
            <a:chOff x="1390650" y="4377123"/>
            <a:chExt cx="1454244" cy="1378298"/>
          </a:xfrm>
        </p:grpSpPr>
        <p:sp>
          <p:nvSpPr>
            <p:cNvPr id="3" name="TextBox 2"/>
            <p:cNvSpPr txBox="1"/>
            <p:nvPr/>
          </p:nvSpPr>
          <p:spPr>
            <a:xfrm>
              <a:off x="1390650" y="5386089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해시태그 활용</a:t>
              </a:r>
              <a:endParaRPr lang="ko-KR" altLang="en-US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833" y="4377123"/>
              <a:ext cx="952195" cy="952195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5073844" y="2127079"/>
            <a:ext cx="2781531" cy="1383067"/>
            <a:chOff x="5017049" y="1710452"/>
            <a:chExt cx="2781531" cy="1383067"/>
          </a:xfrm>
        </p:grpSpPr>
        <p:sp>
          <p:nvSpPr>
            <p:cNvPr id="10" name="TextBox 9"/>
            <p:cNvSpPr txBox="1"/>
            <p:nvPr/>
          </p:nvSpPr>
          <p:spPr>
            <a:xfrm>
              <a:off x="5017049" y="2724187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API</a:t>
              </a:r>
              <a:r>
                <a:rPr lang="ko-KR" altLang="en-US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를 활용한 컨텐츠 글쓰기</a:t>
              </a:r>
              <a:endParaRPr lang="ko-KR" altLang="en-US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485" y="1710452"/>
              <a:ext cx="952195" cy="95219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5627681" y="4359327"/>
            <a:ext cx="1656223" cy="1383067"/>
            <a:chOff x="5233208" y="4372354"/>
            <a:chExt cx="1656223" cy="1383067"/>
          </a:xfrm>
        </p:grpSpPr>
        <p:sp>
          <p:nvSpPr>
            <p:cNvPr id="12" name="TextBox 11"/>
            <p:cNvSpPr txBox="1"/>
            <p:nvPr/>
          </p:nvSpPr>
          <p:spPr>
            <a:xfrm>
              <a:off x="5233208" y="5386089"/>
              <a:ext cx="1656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피신고자 패널티</a:t>
              </a:r>
              <a:endParaRPr lang="ko-KR" altLang="en-US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807" y="4372354"/>
              <a:ext cx="952195" cy="952195"/>
            </a:xfrm>
            <a:prstGeom prst="rect">
              <a:avLst/>
            </a:prstGeom>
          </p:spPr>
        </p:pic>
      </p:grpSp>
      <p:grpSp>
        <p:nvGrpSpPr>
          <p:cNvPr id="19" name="그룹 18"/>
          <p:cNvGrpSpPr/>
          <p:nvPr/>
        </p:nvGrpSpPr>
        <p:grpSpPr>
          <a:xfrm>
            <a:off x="1645519" y="2127078"/>
            <a:ext cx="1888209" cy="1383068"/>
            <a:chOff x="1006569" y="1710451"/>
            <a:chExt cx="1888209" cy="1383068"/>
          </a:xfrm>
        </p:grpSpPr>
        <p:sp>
          <p:nvSpPr>
            <p:cNvPr id="11" name="TextBox 10"/>
            <p:cNvSpPr txBox="1"/>
            <p:nvPr/>
          </p:nvSpPr>
          <p:spPr>
            <a:xfrm>
              <a:off x="1006569" y="2724187"/>
              <a:ext cx="1888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>
                  <a:latin typeface="넥슨Lv2고딕 Bold" panose="00000800000000000000" pitchFamily="2" charset="-127"/>
                  <a:ea typeface="넥슨Lv2고딕 Bold" panose="00000800000000000000" pitchFamily="2" charset="-127"/>
                </a:rPr>
                <a:t>Spring security</a:t>
              </a:r>
              <a:endParaRPr lang="ko-KR" altLang="en-US">
                <a:latin typeface="넥슨Lv2고딕 Bold" panose="00000800000000000000" pitchFamily="2" charset="-127"/>
                <a:ea typeface="넥슨Lv2고딕 Bold" panose="00000800000000000000" pitchFamily="2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576" y="1710451"/>
              <a:ext cx="952195" cy="952195"/>
            </a:xfrm>
            <a:prstGeom prst="rect">
              <a:avLst/>
            </a:prstGeom>
          </p:spPr>
        </p:pic>
      </p:grpSp>
      <p:sp>
        <p:nvSpPr>
          <p:cNvPr id="21" name="모서리가 둥근 직사각형 20"/>
          <p:cNvSpPr/>
          <p:nvPr/>
        </p:nvSpPr>
        <p:spPr>
          <a:xfrm>
            <a:off x="4677952" y="1800225"/>
            <a:ext cx="3752850" cy="1952625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713198" y="1800224"/>
            <a:ext cx="3752850" cy="1952625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13198" y="4007404"/>
            <a:ext cx="3752850" cy="1952625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4677952" y="4007403"/>
            <a:ext cx="3752850" cy="1952625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47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-9525" y="0"/>
            <a:ext cx="5508266" cy="6858000"/>
          </a:xfrm>
          <a:custGeom>
            <a:avLst/>
            <a:gdLst>
              <a:gd name="connsiteX0" fmla="*/ 0 w 5279666"/>
              <a:gd name="connsiteY0" fmla="*/ 0 h 6858000"/>
              <a:gd name="connsiteX1" fmla="*/ 3396864 w 5279666"/>
              <a:gd name="connsiteY1" fmla="*/ 0 h 6858000"/>
              <a:gd name="connsiteX2" fmla="*/ 3449715 w 5279666"/>
              <a:gd name="connsiteY2" fmla="*/ 33427 h 6858000"/>
              <a:gd name="connsiteX3" fmla="*/ 5279666 w 5279666"/>
              <a:gd name="connsiteY3" fmla="*/ 3429001 h 6858000"/>
              <a:gd name="connsiteX4" fmla="*/ 3449715 w 5279666"/>
              <a:gd name="connsiteY4" fmla="*/ 6824575 h 6858000"/>
              <a:gd name="connsiteX5" fmla="*/ 3396867 w 5279666"/>
              <a:gd name="connsiteY5" fmla="*/ 6858000 h 6858000"/>
              <a:gd name="connsiteX6" fmla="*/ 0 w 52796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66" h="6858000">
                <a:moveTo>
                  <a:pt x="0" y="0"/>
                </a:moveTo>
                <a:lnTo>
                  <a:pt x="3396864" y="0"/>
                </a:lnTo>
                <a:lnTo>
                  <a:pt x="3449715" y="33427"/>
                </a:lnTo>
                <a:cubicBezTo>
                  <a:pt x="4553776" y="769315"/>
                  <a:pt x="5279666" y="2015524"/>
                  <a:pt x="5279666" y="3429001"/>
                </a:cubicBezTo>
                <a:cubicBezTo>
                  <a:pt x="5279666" y="4842478"/>
                  <a:pt x="4553776" y="6088688"/>
                  <a:pt x="3449715" y="6824575"/>
                </a:cubicBezTo>
                <a:lnTo>
                  <a:pt x="33968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37015" y="2411371"/>
            <a:ext cx="3557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300" smtClean="0">
                <a:latin typeface="넥슨Lv2고딕 Bold" panose="00000800000000000000" pitchFamily="2" charset="-127"/>
                <a:ea typeface="넥슨Lv2고딕 Bold" panose="00000800000000000000" pitchFamily="2" charset="-127"/>
                <a:cs typeface="Segoe UI Semilight" panose="020B0402040204020203" pitchFamily="34" charset="0"/>
              </a:rPr>
              <a:t>프로젝트 시연</a:t>
            </a:r>
            <a:endParaRPr lang="ko-KR" altLang="en-US" sz="4400" spc="300">
              <a:latin typeface="넥슨Lv2고딕 Bold" panose="00000800000000000000" pitchFamily="2" charset="-127"/>
              <a:ea typeface="넥슨Lv2고딕 Bold" panose="000008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11" name="TextBox 10">
            <a:hlinkClick r:id="rId3"/>
          </p:cNvPr>
          <p:cNvSpPr txBox="1"/>
          <p:nvPr/>
        </p:nvSpPr>
        <p:spPr>
          <a:xfrm>
            <a:off x="2289901" y="4619296"/>
            <a:ext cx="4624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300">
                <a:solidFill>
                  <a:schemeClr val="bg2">
                    <a:lumMod val="25000"/>
                  </a:schemeClr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  <a:cs typeface="Segoe UI Semilight" panose="020B0402040204020203" pitchFamily="34" charset="0"/>
              </a:rPr>
              <a:t>http://192.168.0.30:8080/</a:t>
            </a:r>
            <a:endParaRPr lang="ko-KR" altLang="en-US" sz="2000" spc="300">
              <a:solidFill>
                <a:schemeClr val="bg2">
                  <a:lumMod val="25000"/>
                </a:schemeClr>
              </a:solidFill>
              <a:latin typeface="넥슨Lv2고딕 Bold" panose="00000800000000000000" pitchFamily="2" charset="-127"/>
              <a:ea typeface="넥슨Lv2고딕 Bold" panose="000008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09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-9525" y="0"/>
            <a:ext cx="5508266" cy="6858000"/>
          </a:xfrm>
          <a:custGeom>
            <a:avLst/>
            <a:gdLst>
              <a:gd name="connsiteX0" fmla="*/ 0 w 5279666"/>
              <a:gd name="connsiteY0" fmla="*/ 0 h 6858000"/>
              <a:gd name="connsiteX1" fmla="*/ 3396864 w 5279666"/>
              <a:gd name="connsiteY1" fmla="*/ 0 h 6858000"/>
              <a:gd name="connsiteX2" fmla="*/ 3449715 w 5279666"/>
              <a:gd name="connsiteY2" fmla="*/ 33427 h 6858000"/>
              <a:gd name="connsiteX3" fmla="*/ 5279666 w 5279666"/>
              <a:gd name="connsiteY3" fmla="*/ 3429001 h 6858000"/>
              <a:gd name="connsiteX4" fmla="*/ 3449715 w 5279666"/>
              <a:gd name="connsiteY4" fmla="*/ 6824575 h 6858000"/>
              <a:gd name="connsiteX5" fmla="*/ 3396867 w 5279666"/>
              <a:gd name="connsiteY5" fmla="*/ 6858000 h 6858000"/>
              <a:gd name="connsiteX6" fmla="*/ 0 w 52796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66" h="6858000">
                <a:moveTo>
                  <a:pt x="0" y="0"/>
                </a:moveTo>
                <a:lnTo>
                  <a:pt x="3396864" y="0"/>
                </a:lnTo>
                <a:lnTo>
                  <a:pt x="3449715" y="33427"/>
                </a:lnTo>
                <a:cubicBezTo>
                  <a:pt x="4553776" y="769315"/>
                  <a:pt x="5279666" y="2015524"/>
                  <a:pt x="5279666" y="3429001"/>
                </a:cubicBezTo>
                <a:cubicBezTo>
                  <a:pt x="5279666" y="4842478"/>
                  <a:pt x="4553776" y="6088688"/>
                  <a:pt x="3449715" y="6824575"/>
                </a:cubicBezTo>
                <a:lnTo>
                  <a:pt x="33968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67183" y="2921169"/>
            <a:ext cx="2409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spc="3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Q &amp; A</a:t>
            </a:r>
            <a:endParaRPr lang="ko-KR" altLang="en-US" sz="6000" spc="3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7415" y="0"/>
            <a:ext cx="568701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12382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latin typeface="넥슨Lv2고딕 Bold" panose="00000800000000000000" pitchFamily="2" charset="-127"/>
                <a:ea typeface="넥슨Lv2고딕 Bold" panose="00000800000000000000" pitchFamily="2" charset="-127"/>
                <a:cs typeface="Segoe UI Semilight" panose="020B0402040204020203" pitchFamily="34" charset="0"/>
              </a:rPr>
              <a:t>소감</a:t>
            </a:r>
            <a:endParaRPr lang="ko-KR" altLang="en-US" b="1">
              <a:latin typeface="넥슨Lv2고딕 Bold" panose="00000800000000000000" pitchFamily="2" charset="-127"/>
              <a:ea typeface="넥슨Lv2고딕 Bold" panose="000008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36115" y="790429"/>
            <a:ext cx="7392769" cy="1305217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36115" y="2321493"/>
            <a:ext cx="7392769" cy="1305217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836115" y="3852557"/>
            <a:ext cx="7392769" cy="1305217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36115" y="5383622"/>
            <a:ext cx="7392769" cy="1305217"/>
          </a:xfrm>
          <a:prstGeom prst="round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7262" y="12583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문다온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7262" y="27894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김민정</a:t>
            </a: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57263" y="43204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박건도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57263" y="58515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윤대희</a:t>
            </a:r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1957387" y="971549"/>
            <a:ext cx="0" cy="9429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957387" y="2516900"/>
            <a:ext cx="0" cy="9429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57387" y="4033677"/>
            <a:ext cx="0" cy="9429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957387" y="5564742"/>
            <a:ext cx="0" cy="9429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95500" y="966525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한달이라는 짧은 기한 안에 많은 기술들을 사용해 볼 수 있어서 재미있는 프로젝트였습니다</a:t>
            </a:r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팀원들도 각자 맡은 파트에서 열심히 구현해줘서 결과적으로 꽤 괜찮은 프로젝트가 완성된 것 같습니다</a:t>
            </a:r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  <a:r>
              <a:rPr lang="ko-KR" altLang="en-US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시간이 좀 더 있었으면 하는 아쉬움은 있지만 그만큼 역량을 파악할 수 있어서 좋은 기회였습니다</a:t>
            </a:r>
            <a:r>
              <a:rPr lang="en-US" altLang="ko-KR" sz="1400" smtClean="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40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95500" y="2580520"/>
            <a:ext cx="590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맡은 파트를 성공적으로 구현해낸 것이 가장 보람차고 다양한 기능들을 찾아보고 시도해보면서 많이 배우고 성장한 것 같습니다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짧은 기간이었지만 팀원들의 노력으로 예상했던 것보다 더 완성도가 높은 결과물을 얻은 것 같아 뿌듯합니다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95500" y="4023350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스프링으로 활용한 프로젝트를 하면서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스프링에 대한 전반적인 부족한 지식을 스스로 깨닫는 되는 시간이었습니다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더불어 프론트에 대한 이해와 고충을 알 수 있었습니다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짧은 프로젝트 기간이었지만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, </a:t>
            </a:r>
            <a:r>
              <a:rPr lang="ko-KR" altLang="en-US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첫 프로젝트만큼 많은 것을 배울 수 있었기에 만족스러운 시간이었습니다</a:t>
            </a: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.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95500" y="5567815"/>
            <a:ext cx="590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solidFill>
                  <a:schemeClr val="bg2">
                    <a:lumMod val="50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</a:lstStyle>
          <a:p>
            <a:r>
              <a:rPr lang="ko-KR" altLang="en-US"/>
              <a:t>짧은 기한 내 구현하고자 하는 기능은 완성해내 다행이고 짧은 기한에 비해 숙련도가 많이 올라간거 같아 보람찹니다</a:t>
            </a:r>
            <a:r>
              <a:rPr lang="en-US" altLang="ko-KR"/>
              <a:t>. </a:t>
            </a:r>
            <a:r>
              <a:rPr lang="ko-KR" altLang="en-US"/>
              <a:t>다만 아쉬운점은 스스로 생각하는 시간이 짧았습니다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 </a:t>
            </a:r>
            <a:r>
              <a:rPr lang="ko-KR" altLang="en-US"/>
              <a:t>익숙한 방법으로 해결하려 했던 점이 새로운 스킬을 익히게 하지 못한거 같아 다소 아쉽습니다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</p:txBody>
      </p:sp>
      <p:sp>
        <p:nvSpPr>
          <p:cNvPr id="24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r>
              <a:rPr lang="en-US" altLang="ko-KR" smtClean="0"/>
              <a:t>87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764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3"/>
          <p:cNvSpPr/>
          <p:nvPr/>
        </p:nvSpPr>
        <p:spPr>
          <a:xfrm>
            <a:off x="-9525" y="0"/>
            <a:ext cx="5508266" cy="6858000"/>
          </a:xfrm>
          <a:custGeom>
            <a:avLst/>
            <a:gdLst>
              <a:gd name="connsiteX0" fmla="*/ 0 w 5279666"/>
              <a:gd name="connsiteY0" fmla="*/ 0 h 6858000"/>
              <a:gd name="connsiteX1" fmla="*/ 3396864 w 5279666"/>
              <a:gd name="connsiteY1" fmla="*/ 0 h 6858000"/>
              <a:gd name="connsiteX2" fmla="*/ 3449715 w 5279666"/>
              <a:gd name="connsiteY2" fmla="*/ 33427 h 6858000"/>
              <a:gd name="connsiteX3" fmla="*/ 5279666 w 5279666"/>
              <a:gd name="connsiteY3" fmla="*/ 3429001 h 6858000"/>
              <a:gd name="connsiteX4" fmla="*/ 3449715 w 5279666"/>
              <a:gd name="connsiteY4" fmla="*/ 6824575 h 6858000"/>
              <a:gd name="connsiteX5" fmla="*/ 3396867 w 5279666"/>
              <a:gd name="connsiteY5" fmla="*/ 6858000 h 6858000"/>
              <a:gd name="connsiteX6" fmla="*/ 0 w 52796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9666" h="6858000">
                <a:moveTo>
                  <a:pt x="0" y="0"/>
                </a:moveTo>
                <a:lnTo>
                  <a:pt x="3396864" y="0"/>
                </a:lnTo>
                <a:lnTo>
                  <a:pt x="3449715" y="33427"/>
                </a:lnTo>
                <a:cubicBezTo>
                  <a:pt x="4553776" y="769315"/>
                  <a:pt x="5279666" y="2015524"/>
                  <a:pt x="5279666" y="3429001"/>
                </a:cubicBezTo>
                <a:cubicBezTo>
                  <a:pt x="5279666" y="4842478"/>
                  <a:pt x="4553776" y="6088688"/>
                  <a:pt x="3449715" y="6824575"/>
                </a:cubicBezTo>
                <a:lnTo>
                  <a:pt x="33968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46106" y="324433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6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감사합니다</a:t>
            </a:r>
            <a:r>
              <a:rPr lang="en-US" altLang="ko-KR" b="1" spc="60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  <a:endParaRPr lang="ko-KR" altLang="en-US" spc="6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0024" y="3889565"/>
            <a:ext cx="189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solidFill>
                  <a:srgbClr val="FF9C77"/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rPr>
              <a:t>Ezen_Developer</a:t>
            </a:r>
            <a:endParaRPr lang="ko-KR" altLang="en-US" b="1">
              <a:solidFill>
                <a:srgbClr val="FF9C77"/>
              </a:solidFill>
              <a:latin typeface="넥슨Lv2고딕 Medium" panose="00000600000000000000" pitchFamily="2" charset="-127"/>
              <a:ea typeface="넥슨Lv2고딕 Medium" panose="000006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40794" y="2047875"/>
            <a:ext cx="5062413" cy="1015663"/>
            <a:chOff x="1810057" y="2047875"/>
            <a:chExt cx="5062413" cy="1015663"/>
          </a:xfrm>
        </p:grpSpPr>
        <p:sp>
          <p:nvSpPr>
            <p:cNvPr id="9" name="TextBox 8"/>
            <p:cNvSpPr txBox="1"/>
            <p:nvPr/>
          </p:nvSpPr>
          <p:spPr>
            <a:xfrm>
              <a:off x="2271530" y="2047875"/>
              <a:ext cx="46009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300" smtClean="0"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Ezen_Jeonju</a:t>
              </a:r>
              <a:endParaRPr lang="ko-KR" altLang="en-US" sz="6000" spc="300"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810057" y="2415212"/>
              <a:ext cx="280988" cy="280988"/>
            </a:xfrm>
            <a:prstGeom prst="ellipse">
              <a:avLst/>
            </a:prstGeom>
            <a:noFill/>
            <a:ln w="44450">
              <a:solidFill>
                <a:srgbClr val="FF9C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1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4800" y="0"/>
            <a:ext cx="1085850" cy="123825"/>
          </a:xfrm>
          <a:prstGeom prst="rect">
            <a:avLst/>
          </a:prstGeom>
          <a:solidFill>
            <a:srgbClr val="FF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123825"/>
            <a:ext cx="172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  <a:endParaRPr lang="ko-KR" altLang="en-US" b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47848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DB </a:t>
            </a:r>
            <a:r>
              <a:rPr lang="ko-KR" altLang="en-US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설계</a:t>
            </a:r>
            <a:r>
              <a:rPr lang="en-US" altLang="ko-KR" sz="1200" b="1" smtClean="0">
                <a:latin typeface="넥슨Lv2고딕 Light" panose="00000300000000000000" pitchFamily="2" charset="-127"/>
                <a:ea typeface="넥슨Lv2고딕 Light" panose="00000300000000000000" pitchFamily="2" charset="-127"/>
                <a:cs typeface="Segoe UI Semilight" panose="020B0402040204020203" pitchFamily="34" charset="0"/>
              </a:rPr>
              <a:t>(ERD)</a:t>
            </a:r>
            <a:endParaRPr lang="ko-KR" altLang="en-US" sz="1200" b="1">
              <a:latin typeface="넥슨Lv2고딕 Light" panose="00000300000000000000" pitchFamily="2" charset="-127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668595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>
                <a:latin typeface="Segoe UI Semilight" panose="020B0402040204020203" pitchFamily="34" charset="0"/>
                <a:ea typeface="넥슨Lv2고딕 Light" panose="00000300000000000000" pitchFamily="2" charset="-127"/>
                <a:cs typeface="Segoe UI Semilight" panose="020B0402040204020203" pitchFamily="34" charset="0"/>
              </a:rPr>
              <a:t>DataBase  Design</a:t>
            </a:r>
            <a:endParaRPr lang="ko-KR" altLang="en-US" sz="1200">
              <a:latin typeface="Segoe UI Semilight" panose="020B0402040204020203" pitchFamily="34" charset="0"/>
              <a:ea typeface="넥슨Lv2고딕 Light" panose="00000300000000000000" pitchFamily="2" charset="-127"/>
              <a:cs typeface="Segoe UI Semilight" panose="020B0402040204020203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5ADC6EA6-08D4-4F85-9EEA-5A42AFE2518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026" name="Picture 2" descr="미리보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t="3923" r="9419" b="29368"/>
          <a:stretch/>
        </p:blipFill>
        <p:spPr bwMode="auto">
          <a:xfrm>
            <a:off x="0" y="1114796"/>
            <a:ext cx="9144000" cy="525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2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</TotalTime>
  <Words>3446</Words>
  <Application>Microsoft Office PowerPoint</Application>
  <PresentationFormat>화면 슬라이드 쇼(4:3)</PresentationFormat>
  <Paragraphs>1015</Paragraphs>
  <Slides>89</Slides>
  <Notes>73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101" baseType="lpstr">
      <vt:lpstr>넥슨Lv2고딕 Bold</vt:lpstr>
      <vt:lpstr>넥슨Lv2고딕 Medium</vt:lpstr>
      <vt:lpstr>Calibri Light</vt:lpstr>
      <vt:lpstr>Segoe UI Semilight</vt:lpstr>
      <vt:lpstr>맑은 고딕</vt:lpstr>
      <vt:lpstr>Wingdings</vt:lpstr>
      <vt:lpstr>넥슨Lv2고딕</vt:lpstr>
      <vt:lpstr>Calibri</vt:lpstr>
      <vt:lpstr>Arial</vt:lpstr>
      <vt:lpstr>넥슨Lv1고딕 Bold</vt:lpstr>
      <vt:lpstr>넥슨Lv2고딕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503-14</dc:creator>
  <cp:lastModifiedBy>503-14</cp:lastModifiedBy>
  <cp:revision>209</cp:revision>
  <dcterms:created xsi:type="dcterms:W3CDTF">2024-01-03T06:30:02Z</dcterms:created>
  <dcterms:modified xsi:type="dcterms:W3CDTF">2024-01-17T02:47:08Z</dcterms:modified>
</cp:coreProperties>
</file>